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9" r:id="rId3"/>
    <p:sldId id="283" r:id="rId4"/>
    <p:sldId id="280" r:id="rId5"/>
    <p:sldId id="265" r:id="rId6"/>
    <p:sldId id="278" r:id="rId7"/>
    <p:sldId id="272" r:id="rId8"/>
    <p:sldId id="262" r:id="rId9"/>
    <p:sldId id="266" r:id="rId10"/>
    <p:sldId id="282" r:id="rId11"/>
    <p:sldId id="275" r:id="rId12"/>
    <p:sldId id="279" r:id="rId13"/>
    <p:sldId id="269" r:id="rId14"/>
  </p:sldIdLst>
  <p:sldSz cx="12192000" cy="6858000"/>
  <p:notesSz cx="6858000" cy="9947275"/>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7BC2"/>
    <a:srgbClr val="912BAD"/>
    <a:srgbClr val="990000"/>
    <a:srgbClr val="142042"/>
    <a:srgbClr val="ED6601"/>
    <a:srgbClr val="3062A7"/>
    <a:srgbClr val="332B5B"/>
    <a:srgbClr val="7B00EA"/>
    <a:srgbClr val="FCFCFC"/>
    <a:srgbClr val="D3A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23" autoAdjust="0"/>
    <p:restoredTop sz="94660"/>
  </p:normalViewPr>
  <p:slideViewPr>
    <p:cSldViewPr snapToGrid="0">
      <p:cViewPr varScale="1">
        <p:scale>
          <a:sx n="89" d="100"/>
          <a:sy n="89" d="100"/>
        </p:scale>
        <p:origin x="379" y="77"/>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5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5594EF19-0E43-4F44-B788-5BB5A0E642B4}" type="datetimeFigureOut">
              <a:rPr lang="pt-BR" smtClean="0"/>
              <a:t>07/03/2017</a:t>
            </a:fld>
            <a:endParaRPr lang="pt-BR"/>
          </a:p>
        </p:txBody>
      </p:sp>
      <p:sp>
        <p:nvSpPr>
          <p:cNvPr id="4" name="Espaço Reservado para Imagem de Slide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DC58F41B-7DA5-4F02-B485-AB52A285CA26}" type="slidenum">
              <a:rPr lang="pt-BR" smtClean="0"/>
              <a:t>‹nº›</a:t>
            </a:fld>
            <a:endParaRPr lang="pt-BR"/>
          </a:p>
        </p:txBody>
      </p:sp>
    </p:spTree>
    <p:extLst>
      <p:ext uri="{BB962C8B-B14F-4D97-AF65-F5344CB8AC3E}">
        <p14:creationId xmlns:p14="http://schemas.microsoft.com/office/powerpoint/2010/main" val="1111492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C31F36E3-7555-409D-B7A4-45B5A7566AB6}" type="slidenum">
              <a:rPr lang="pt-BR" smtClean="0"/>
              <a:t>10</a:t>
            </a:fld>
            <a:endParaRPr lang="pt-BR"/>
          </a:p>
        </p:txBody>
      </p:sp>
    </p:spTree>
    <p:extLst>
      <p:ext uri="{BB962C8B-B14F-4D97-AF65-F5344CB8AC3E}">
        <p14:creationId xmlns:p14="http://schemas.microsoft.com/office/powerpoint/2010/main" val="1830798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132C1759-9A99-4AE6-A9C6-1D26D7F24308}" type="datetimeFigureOut">
              <a:rPr lang="pt-BR" smtClean="0"/>
              <a:t>07/03/2017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E866449-EBDD-4B4F-BFD2-37CE181B3BC0}" type="slidenum">
              <a:rPr lang="pt-BR" smtClean="0"/>
              <a:t>‹nº›</a:t>
            </a:fld>
            <a:endParaRPr lang="pt-BR"/>
          </a:p>
        </p:txBody>
      </p:sp>
    </p:spTree>
    <p:extLst>
      <p:ext uri="{BB962C8B-B14F-4D97-AF65-F5344CB8AC3E}">
        <p14:creationId xmlns:p14="http://schemas.microsoft.com/office/powerpoint/2010/main" val="233454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132C1759-9A99-4AE6-A9C6-1D26D7F24308}" type="datetimeFigureOut">
              <a:rPr lang="pt-BR" smtClean="0"/>
              <a:t>07/03/2017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E866449-EBDD-4B4F-BFD2-37CE181B3BC0}" type="slidenum">
              <a:rPr lang="pt-BR" smtClean="0"/>
              <a:t>‹nº›</a:t>
            </a:fld>
            <a:endParaRPr lang="pt-BR"/>
          </a:p>
        </p:txBody>
      </p:sp>
    </p:spTree>
    <p:extLst>
      <p:ext uri="{BB962C8B-B14F-4D97-AF65-F5344CB8AC3E}">
        <p14:creationId xmlns:p14="http://schemas.microsoft.com/office/powerpoint/2010/main" val="1408245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132C1759-9A99-4AE6-A9C6-1D26D7F24308}" type="datetimeFigureOut">
              <a:rPr lang="pt-BR" smtClean="0"/>
              <a:t>07/03/2017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E866449-EBDD-4B4F-BFD2-37CE181B3BC0}" type="slidenum">
              <a:rPr lang="pt-BR" smtClean="0"/>
              <a:t>‹nº›</a:t>
            </a:fld>
            <a:endParaRPr lang="pt-BR"/>
          </a:p>
        </p:txBody>
      </p:sp>
    </p:spTree>
    <p:extLst>
      <p:ext uri="{BB962C8B-B14F-4D97-AF65-F5344CB8AC3E}">
        <p14:creationId xmlns:p14="http://schemas.microsoft.com/office/powerpoint/2010/main" val="3840547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132C1759-9A99-4AE6-A9C6-1D26D7F24308}" type="datetimeFigureOut">
              <a:rPr lang="pt-BR" smtClean="0"/>
              <a:t>07/03/2017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E866449-EBDD-4B4F-BFD2-37CE181B3BC0}" type="slidenum">
              <a:rPr lang="pt-BR" smtClean="0"/>
              <a:t>‹nº›</a:t>
            </a:fld>
            <a:endParaRPr lang="pt-BR"/>
          </a:p>
        </p:txBody>
      </p:sp>
    </p:spTree>
    <p:extLst>
      <p:ext uri="{BB962C8B-B14F-4D97-AF65-F5344CB8AC3E}">
        <p14:creationId xmlns:p14="http://schemas.microsoft.com/office/powerpoint/2010/main" val="3801305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132C1759-9A99-4AE6-A9C6-1D26D7F24308}" type="datetimeFigureOut">
              <a:rPr lang="pt-BR" smtClean="0"/>
              <a:t>07/03/2017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E866449-EBDD-4B4F-BFD2-37CE181B3BC0}" type="slidenum">
              <a:rPr lang="pt-BR" smtClean="0"/>
              <a:t>‹nº›</a:t>
            </a:fld>
            <a:endParaRPr lang="pt-BR"/>
          </a:p>
        </p:txBody>
      </p:sp>
    </p:spTree>
    <p:extLst>
      <p:ext uri="{BB962C8B-B14F-4D97-AF65-F5344CB8AC3E}">
        <p14:creationId xmlns:p14="http://schemas.microsoft.com/office/powerpoint/2010/main" val="164714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132C1759-9A99-4AE6-A9C6-1D26D7F24308}" type="datetimeFigureOut">
              <a:rPr lang="pt-BR" smtClean="0"/>
              <a:t>07/03/2017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E866449-EBDD-4B4F-BFD2-37CE181B3BC0}" type="slidenum">
              <a:rPr lang="pt-BR" smtClean="0"/>
              <a:t>‹nº›</a:t>
            </a:fld>
            <a:endParaRPr lang="pt-BR"/>
          </a:p>
        </p:txBody>
      </p:sp>
    </p:spTree>
    <p:extLst>
      <p:ext uri="{BB962C8B-B14F-4D97-AF65-F5344CB8AC3E}">
        <p14:creationId xmlns:p14="http://schemas.microsoft.com/office/powerpoint/2010/main" val="212098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132C1759-9A99-4AE6-A9C6-1D26D7F24308}" type="datetimeFigureOut">
              <a:rPr lang="pt-BR" smtClean="0"/>
              <a:t>07/03/2017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E866449-EBDD-4B4F-BFD2-37CE181B3BC0}" type="slidenum">
              <a:rPr lang="pt-BR" smtClean="0"/>
              <a:t>‹nº›</a:t>
            </a:fld>
            <a:endParaRPr lang="pt-BR"/>
          </a:p>
        </p:txBody>
      </p:sp>
    </p:spTree>
    <p:extLst>
      <p:ext uri="{BB962C8B-B14F-4D97-AF65-F5344CB8AC3E}">
        <p14:creationId xmlns:p14="http://schemas.microsoft.com/office/powerpoint/2010/main" val="1985323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132C1759-9A99-4AE6-A9C6-1D26D7F24308}" type="datetimeFigureOut">
              <a:rPr lang="pt-BR" smtClean="0"/>
              <a:t>07/03/2017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E866449-EBDD-4B4F-BFD2-37CE181B3BC0}" type="slidenum">
              <a:rPr lang="pt-BR" smtClean="0"/>
              <a:t>‹nº›</a:t>
            </a:fld>
            <a:endParaRPr lang="pt-BR"/>
          </a:p>
        </p:txBody>
      </p:sp>
    </p:spTree>
    <p:extLst>
      <p:ext uri="{BB962C8B-B14F-4D97-AF65-F5344CB8AC3E}">
        <p14:creationId xmlns:p14="http://schemas.microsoft.com/office/powerpoint/2010/main" val="3499711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32C1759-9A99-4AE6-A9C6-1D26D7F24308}" type="datetimeFigureOut">
              <a:rPr lang="pt-BR" smtClean="0"/>
              <a:t>07/03/2017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E866449-EBDD-4B4F-BFD2-37CE181B3BC0}" type="slidenum">
              <a:rPr lang="pt-BR" smtClean="0"/>
              <a:t>‹nº›</a:t>
            </a:fld>
            <a:endParaRPr lang="pt-BR"/>
          </a:p>
        </p:txBody>
      </p:sp>
    </p:spTree>
    <p:extLst>
      <p:ext uri="{BB962C8B-B14F-4D97-AF65-F5344CB8AC3E}">
        <p14:creationId xmlns:p14="http://schemas.microsoft.com/office/powerpoint/2010/main" val="1631805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132C1759-9A99-4AE6-A9C6-1D26D7F24308}" type="datetimeFigureOut">
              <a:rPr lang="pt-BR" smtClean="0"/>
              <a:t>07/03/2017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E866449-EBDD-4B4F-BFD2-37CE181B3BC0}" type="slidenum">
              <a:rPr lang="pt-BR" smtClean="0"/>
              <a:t>‹nº›</a:t>
            </a:fld>
            <a:endParaRPr lang="pt-BR"/>
          </a:p>
        </p:txBody>
      </p:sp>
    </p:spTree>
    <p:extLst>
      <p:ext uri="{BB962C8B-B14F-4D97-AF65-F5344CB8AC3E}">
        <p14:creationId xmlns:p14="http://schemas.microsoft.com/office/powerpoint/2010/main" val="968726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132C1759-9A99-4AE6-A9C6-1D26D7F24308}" type="datetimeFigureOut">
              <a:rPr lang="pt-BR" smtClean="0"/>
              <a:t>07/03/2017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E866449-EBDD-4B4F-BFD2-37CE181B3BC0}" type="slidenum">
              <a:rPr lang="pt-BR" smtClean="0"/>
              <a:t>‹nº›</a:t>
            </a:fld>
            <a:endParaRPr lang="pt-BR"/>
          </a:p>
        </p:txBody>
      </p:sp>
    </p:spTree>
    <p:extLst>
      <p:ext uri="{BB962C8B-B14F-4D97-AF65-F5344CB8AC3E}">
        <p14:creationId xmlns:p14="http://schemas.microsoft.com/office/powerpoint/2010/main" val="2487643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2C1759-9A99-4AE6-A9C6-1D26D7F24308}" type="datetimeFigureOut">
              <a:rPr lang="pt-BR" smtClean="0"/>
              <a:t>07/03/2017</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866449-EBDD-4B4F-BFD2-37CE181B3BC0}" type="slidenum">
              <a:rPr lang="pt-BR" smtClean="0"/>
              <a:t>‹nº›</a:t>
            </a:fld>
            <a:endParaRPr lang="pt-BR"/>
          </a:p>
        </p:txBody>
      </p:sp>
    </p:spTree>
    <p:extLst>
      <p:ext uri="{BB962C8B-B14F-4D97-AF65-F5344CB8AC3E}">
        <p14:creationId xmlns:p14="http://schemas.microsoft.com/office/powerpoint/2010/main" val="90631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rotWithShape="1">
          <a:blip r:embed="rId2" cstate="print">
            <a:extLst>
              <a:ext uri="{28A0092B-C50C-407E-A947-70E740481C1C}">
                <a14:useLocalDpi xmlns:a14="http://schemas.microsoft.com/office/drawing/2010/main" val="0"/>
              </a:ext>
            </a:extLst>
          </a:blip>
          <a:srcRect t="12937"/>
          <a:stretch/>
        </p:blipFill>
        <p:spPr>
          <a:xfrm>
            <a:off x="0" y="0"/>
            <a:ext cx="12192001" cy="6894576"/>
          </a:xfrm>
          <a:prstGeom prst="rect">
            <a:avLst/>
          </a:prstGeom>
        </p:spPr>
      </p:pic>
      <p:sp>
        <p:nvSpPr>
          <p:cNvPr id="3" name="Subtítulo 2"/>
          <p:cNvSpPr>
            <a:spLocks noGrp="1"/>
          </p:cNvSpPr>
          <p:nvPr>
            <p:ph type="subTitle" idx="1"/>
          </p:nvPr>
        </p:nvSpPr>
        <p:spPr>
          <a:xfrm>
            <a:off x="6812275" y="2689099"/>
            <a:ext cx="4878579" cy="1443225"/>
          </a:xfrm>
        </p:spPr>
        <p:txBody>
          <a:bodyPr>
            <a:normAutofit/>
          </a:bodyPr>
          <a:lstStyle/>
          <a:p>
            <a:pPr algn="l">
              <a:lnSpc>
                <a:spcPts val="3000"/>
              </a:lnSpc>
            </a:pPr>
            <a:r>
              <a:rPr lang="pt-BR" sz="3200" dirty="0" smtClean="0">
                <a:solidFill>
                  <a:schemeClr val="bg1"/>
                </a:solidFill>
              </a:rPr>
              <a:t>Capital </a:t>
            </a:r>
            <a:r>
              <a:rPr lang="pt-BR" sz="3200" dirty="0" err="1" smtClean="0">
                <a:solidFill>
                  <a:schemeClr val="bg1"/>
                </a:solidFill>
              </a:rPr>
              <a:t>Reputacional</a:t>
            </a:r>
            <a:r>
              <a:rPr lang="pt-BR" sz="3200" dirty="0" smtClean="0">
                <a:solidFill>
                  <a:schemeClr val="bg1"/>
                </a:solidFill>
              </a:rPr>
              <a:t> 359: Diagnóstico e Soluções</a:t>
            </a:r>
            <a:endParaRPr lang="pt-BR" sz="3200" dirty="0">
              <a:solidFill>
                <a:schemeClr val="bg1"/>
              </a:solidFill>
            </a:endParaRPr>
          </a:p>
        </p:txBody>
      </p:sp>
      <p:cxnSp>
        <p:nvCxnSpPr>
          <p:cNvPr id="11" name="Conector reto 10"/>
          <p:cNvCxnSpPr/>
          <p:nvPr/>
        </p:nvCxnSpPr>
        <p:spPr>
          <a:xfrm>
            <a:off x="6102094" y="1993392"/>
            <a:ext cx="0" cy="28346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Imagem 5"/>
          <p:cNvPicPr>
            <a:picLocks noChangeAspect="1"/>
          </p:cNvPicPr>
          <p:nvPr/>
        </p:nvPicPr>
        <p:blipFill rotWithShape="1">
          <a:blip r:embed="rId3" cstate="print">
            <a:extLst>
              <a:ext uri="{28A0092B-C50C-407E-A947-70E740481C1C}">
                <a14:useLocalDpi xmlns:a14="http://schemas.microsoft.com/office/drawing/2010/main" val="0"/>
              </a:ext>
            </a:extLst>
          </a:blip>
          <a:srcRect l="-1631" t="57474" r="64920" b="-1048"/>
          <a:stretch/>
        </p:blipFill>
        <p:spPr>
          <a:xfrm>
            <a:off x="3440623" y="2455038"/>
            <a:ext cx="1761159" cy="1677286"/>
          </a:xfrm>
          <a:prstGeom prst="rect">
            <a:avLst/>
          </a:prstGeom>
        </p:spPr>
      </p:pic>
    </p:spTree>
    <p:extLst>
      <p:ext uri="{BB962C8B-B14F-4D97-AF65-F5344CB8AC3E}">
        <p14:creationId xmlns:p14="http://schemas.microsoft.com/office/powerpoint/2010/main" val="395971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tângulo 66"/>
          <p:cNvSpPr/>
          <p:nvPr/>
        </p:nvSpPr>
        <p:spPr>
          <a:xfrm>
            <a:off x="0" y="0"/>
            <a:ext cx="12198835"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ctangle 18"/>
          <p:cNvSpPr/>
          <p:nvPr/>
        </p:nvSpPr>
        <p:spPr bwMode="auto">
          <a:xfrm>
            <a:off x="1956277" y="2004099"/>
            <a:ext cx="1470273" cy="530975"/>
          </a:xfrm>
          <a:prstGeom prst="rect">
            <a:avLst/>
          </a:prstGeom>
          <a:solidFill>
            <a:srgbClr val="142042"/>
          </a:solidFill>
          <a:ln>
            <a:solidFill>
              <a:schemeClr val="bg1"/>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pt-BR" sz="800" dirty="0">
              <a:solidFill>
                <a:schemeClr val="bg1"/>
              </a:solidFill>
              <a:latin typeface="Arial" panose="020B0604020202020204" pitchFamily="34" charset="0"/>
              <a:ea typeface="ヒラギノ角ゴ ProN W3" charset="-128"/>
              <a:cs typeface="Arial" panose="020B0604020202020204" pitchFamily="34" charset="0"/>
              <a:sym typeface="Arial" charset="0"/>
            </a:endParaRPr>
          </a:p>
        </p:txBody>
      </p:sp>
      <p:sp>
        <p:nvSpPr>
          <p:cNvPr id="13" name="TextBox 12"/>
          <p:cNvSpPr txBox="1"/>
          <p:nvPr/>
        </p:nvSpPr>
        <p:spPr>
          <a:xfrm>
            <a:off x="3124230" y="295486"/>
            <a:ext cx="6697375" cy="784830"/>
          </a:xfrm>
          <a:prstGeom prst="rect">
            <a:avLst/>
          </a:prstGeom>
          <a:noFill/>
        </p:spPr>
        <p:txBody>
          <a:bodyPr wrap="square" rtlCol="0">
            <a:spAutoFit/>
          </a:bodyPr>
          <a:lstStyle/>
          <a:p>
            <a:pPr algn="ctr"/>
            <a:r>
              <a:rPr lang="pt-BR" sz="2000" dirty="0" smtClean="0">
                <a:solidFill>
                  <a:schemeClr val="bg1"/>
                </a:solidFill>
                <a:latin typeface="Arial" panose="020B0604020202020204" pitchFamily="34" charset="0"/>
                <a:cs typeface="Arial" panose="020B0604020202020204" pitchFamily="34" charset="0"/>
              </a:rPr>
              <a:t>MATRIZ REPUTACIONAL</a:t>
            </a:r>
            <a:r>
              <a:rPr lang="pt-BR" sz="3000" b="1" dirty="0" smtClean="0">
                <a:solidFill>
                  <a:schemeClr val="accent2">
                    <a:lumMod val="75000"/>
                  </a:schemeClr>
                </a:solidFill>
                <a:latin typeface="Arial" panose="020B0604020202020204" pitchFamily="34" charset="0"/>
                <a:cs typeface="Arial" panose="020B0604020202020204" pitchFamily="34" charset="0"/>
              </a:rPr>
              <a:t/>
            </a:r>
            <a:br>
              <a:rPr lang="pt-BR" sz="3000" b="1" dirty="0" smtClean="0">
                <a:solidFill>
                  <a:schemeClr val="accent2">
                    <a:lumMod val="75000"/>
                  </a:schemeClr>
                </a:solidFill>
                <a:latin typeface="Arial" panose="020B0604020202020204" pitchFamily="34" charset="0"/>
                <a:cs typeface="Arial" panose="020B0604020202020204" pitchFamily="34" charset="0"/>
              </a:rPr>
            </a:br>
            <a:r>
              <a:rPr lang="pt-BR" sz="2500" b="1" dirty="0" smtClean="0">
                <a:solidFill>
                  <a:schemeClr val="accent2">
                    <a:lumMod val="75000"/>
                  </a:schemeClr>
                </a:solidFill>
                <a:latin typeface="Arial" panose="020B0604020202020204" pitchFamily="34" charset="0"/>
                <a:cs typeface="Arial" panose="020B0604020202020204" pitchFamily="34" charset="0"/>
              </a:rPr>
              <a:t>CR359</a:t>
            </a:r>
            <a:r>
              <a:rPr lang="pt-BR" sz="2000" baseline="30000" dirty="0" smtClean="0">
                <a:solidFill>
                  <a:schemeClr val="accent2">
                    <a:lumMod val="75000"/>
                  </a:schemeClr>
                </a:solidFill>
                <a:latin typeface="Arial" panose="020B0604020202020204" pitchFamily="34" charset="0"/>
                <a:cs typeface="Arial" panose="020B0604020202020204" pitchFamily="34" charset="0"/>
              </a:rPr>
              <a:t>®</a:t>
            </a:r>
            <a:endParaRPr lang="pt-BR" sz="2500" dirty="0">
              <a:solidFill>
                <a:schemeClr val="accent2">
                  <a:lumMod val="75000"/>
                </a:schemeClr>
              </a:solidFill>
              <a:latin typeface="Arial" panose="020B0604020202020204" pitchFamily="34" charset="0"/>
              <a:cs typeface="Arial" panose="020B0604020202020204" pitchFamily="34" charset="0"/>
            </a:endParaRPr>
          </a:p>
        </p:txBody>
      </p:sp>
      <p:sp>
        <p:nvSpPr>
          <p:cNvPr id="15" name="TextBox 14"/>
          <p:cNvSpPr txBox="1"/>
          <p:nvPr/>
        </p:nvSpPr>
        <p:spPr>
          <a:xfrm>
            <a:off x="1852304" y="2116894"/>
            <a:ext cx="1664898" cy="276999"/>
          </a:xfrm>
          <a:prstGeom prst="rect">
            <a:avLst/>
          </a:prstGeom>
          <a:noFill/>
        </p:spPr>
        <p:txBody>
          <a:bodyPr wrap="square" rtlCol="0">
            <a:spAutoFit/>
          </a:bodyPr>
          <a:lstStyle/>
          <a:p>
            <a:pPr algn="ctr" fontAlgn="base">
              <a:spcBef>
                <a:spcPct val="0"/>
              </a:spcBef>
              <a:spcAft>
                <a:spcPct val="0"/>
              </a:spcAft>
            </a:pPr>
            <a:r>
              <a:rPr lang="pt-BR" sz="1200" b="1" dirty="0" smtClean="0">
                <a:solidFill>
                  <a:schemeClr val="bg1"/>
                </a:solidFill>
                <a:latin typeface="Arial" panose="020B0604020202020204" pitchFamily="34" charset="0"/>
                <a:ea typeface="DFKai-SB" pitchFamily="65" charset="-120"/>
                <a:cs typeface="Arial" panose="020B0604020202020204" pitchFamily="34" charset="0"/>
                <a:sym typeface="Arial" charset="0"/>
              </a:rPr>
              <a:t>Diagnóstico</a:t>
            </a:r>
          </a:p>
        </p:txBody>
      </p:sp>
      <p:cxnSp>
        <p:nvCxnSpPr>
          <p:cNvPr id="21" name="Straight Connector 20"/>
          <p:cNvCxnSpPr>
            <a:endCxn id="29" idx="0"/>
          </p:cNvCxnSpPr>
          <p:nvPr/>
        </p:nvCxnSpPr>
        <p:spPr bwMode="auto">
          <a:xfrm flipH="1">
            <a:off x="2691414" y="1440729"/>
            <a:ext cx="2756" cy="563370"/>
          </a:xfrm>
          <a:prstGeom prst="line">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642787" y="3499818"/>
            <a:ext cx="3024336" cy="215444"/>
          </a:xfrm>
          <a:prstGeom prst="rect">
            <a:avLst/>
          </a:prstGeom>
          <a:noFill/>
        </p:spPr>
        <p:txBody>
          <a:bodyPr wrap="square" rtlCol="0">
            <a:spAutoFit/>
          </a:bodyPr>
          <a:lstStyle/>
          <a:p>
            <a:pPr marL="171450" indent="-171450" fontAlgn="base">
              <a:spcBef>
                <a:spcPct val="0"/>
              </a:spcBef>
              <a:spcAft>
                <a:spcPct val="0"/>
              </a:spcAft>
              <a:buFont typeface="+mj-lt"/>
              <a:buAutoNum type="arabicPeriod"/>
            </a:pPr>
            <a:endParaRPr lang="pt-BR" sz="800" b="1" dirty="0">
              <a:solidFill>
                <a:srgbClr val="00B0F0"/>
              </a:solidFill>
              <a:latin typeface="Arial" panose="020B0604020202020204" pitchFamily="34" charset="0"/>
              <a:ea typeface="DFKai-SB" pitchFamily="65" charset="-120"/>
              <a:cs typeface="Arial" panose="020B0604020202020204" pitchFamily="34" charset="0"/>
              <a:sym typeface="Arial" charset="0"/>
            </a:endParaRPr>
          </a:p>
        </p:txBody>
      </p:sp>
      <p:cxnSp>
        <p:nvCxnSpPr>
          <p:cNvPr id="33" name="Straight Connector 20"/>
          <p:cNvCxnSpPr>
            <a:endCxn id="23" idx="0"/>
          </p:cNvCxnSpPr>
          <p:nvPr/>
        </p:nvCxnSpPr>
        <p:spPr bwMode="auto">
          <a:xfrm>
            <a:off x="6270567" y="1484047"/>
            <a:ext cx="0" cy="499331"/>
          </a:xfrm>
          <a:prstGeom prst="line">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Rectangle 18"/>
          <p:cNvSpPr/>
          <p:nvPr/>
        </p:nvSpPr>
        <p:spPr bwMode="auto">
          <a:xfrm>
            <a:off x="5535430" y="1983378"/>
            <a:ext cx="1470273" cy="534215"/>
          </a:xfrm>
          <a:prstGeom prst="rect">
            <a:avLst/>
          </a:prstGeom>
          <a:solidFill>
            <a:srgbClr val="912BAD"/>
          </a:solidFill>
          <a:ln>
            <a:solidFill>
              <a:schemeClr val="bg1"/>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pt-BR" sz="800" dirty="0">
              <a:solidFill>
                <a:srgbClr val="000000"/>
              </a:solidFill>
              <a:latin typeface="Arial" panose="020B0604020202020204" pitchFamily="34" charset="0"/>
              <a:ea typeface="ヒラギノ角ゴ ProN W3" charset="-128"/>
              <a:cs typeface="Arial" panose="020B0604020202020204" pitchFamily="34" charset="0"/>
              <a:sym typeface="Arial" charset="0"/>
            </a:endParaRPr>
          </a:p>
        </p:txBody>
      </p:sp>
      <p:sp>
        <p:nvSpPr>
          <p:cNvPr id="31" name="Round Diagonal Corner Rectangle 30"/>
          <p:cNvSpPr/>
          <p:nvPr/>
        </p:nvSpPr>
        <p:spPr>
          <a:xfrm>
            <a:off x="1955522" y="1088380"/>
            <a:ext cx="8742957" cy="387603"/>
          </a:xfrm>
          <a:prstGeom prst="round2DiagRect">
            <a:avLst>
              <a:gd name="adj1" fmla="val 16667"/>
              <a:gd name="adj2" fmla="val 2225"/>
            </a:avLst>
          </a:prstGeom>
          <a:solidFill>
            <a:schemeClr val="accent2"/>
          </a:solidFill>
          <a:ln w="25400" cap="flat" cmpd="sng" algn="ctr">
            <a:noFill/>
            <a:prstDash val="solid"/>
          </a:ln>
          <a:effectLst/>
        </p:spPr>
        <p:txBody>
          <a:bodyPr rtlCol="0" anchor="ctr"/>
          <a:lstStyle/>
          <a:p>
            <a:pPr algn="ctr" defTabSz="685800">
              <a:defRPr/>
            </a:pPr>
            <a:r>
              <a:rPr lang="pt-BR" b="1" kern="0" dirty="0" smtClean="0">
                <a:solidFill>
                  <a:schemeClr val="bg1"/>
                </a:solidFill>
                <a:latin typeface="Arial" panose="020B0604020202020204" pitchFamily="34" charset="0"/>
                <a:cs typeface="Arial" panose="020B0604020202020204" pitchFamily="34" charset="0"/>
              </a:rPr>
              <a:t>5 Pilares Estratégicos</a:t>
            </a:r>
            <a:endParaRPr lang="pt-BR" b="1" kern="0" dirty="0">
              <a:solidFill>
                <a:schemeClr val="bg1"/>
              </a:solidFill>
              <a:latin typeface="Arial" panose="020B0604020202020204" pitchFamily="34" charset="0"/>
              <a:cs typeface="Arial" panose="020B0604020202020204" pitchFamily="34" charset="0"/>
            </a:endParaRPr>
          </a:p>
        </p:txBody>
      </p:sp>
      <p:cxnSp>
        <p:nvCxnSpPr>
          <p:cNvPr id="42" name="Conector reto 41"/>
          <p:cNvCxnSpPr/>
          <p:nvPr/>
        </p:nvCxnSpPr>
        <p:spPr>
          <a:xfrm>
            <a:off x="895139" y="1818663"/>
            <a:ext cx="104485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tângulo 2"/>
          <p:cNvSpPr/>
          <p:nvPr/>
        </p:nvSpPr>
        <p:spPr>
          <a:xfrm>
            <a:off x="809455" y="1576772"/>
            <a:ext cx="785408" cy="276999"/>
          </a:xfrm>
          <a:prstGeom prst="rect">
            <a:avLst/>
          </a:prstGeom>
        </p:spPr>
        <p:txBody>
          <a:bodyPr wrap="none">
            <a:spAutoFit/>
          </a:bodyPr>
          <a:lstStyle/>
          <a:p>
            <a:pPr algn="ctr"/>
            <a:r>
              <a:rPr lang="pt-BR" sz="1200" b="1" dirty="0" smtClean="0">
                <a:solidFill>
                  <a:schemeClr val="bg1"/>
                </a:solidFill>
                <a:latin typeface="Arial" panose="020B0604020202020204" pitchFamily="34" charset="0"/>
                <a:cs typeface="Arial" panose="020B0604020202020204" pitchFamily="34" charset="0"/>
              </a:rPr>
              <a:t>ETAPAS</a:t>
            </a:r>
            <a:endParaRPr lang="pt-BR" sz="1200" b="1" dirty="0">
              <a:solidFill>
                <a:schemeClr val="bg1"/>
              </a:solidFill>
            </a:endParaRPr>
          </a:p>
        </p:txBody>
      </p:sp>
      <p:cxnSp>
        <p:nvCxnSpPr>
          <p:cNvPr id="34" name="Conector reto 33"/>
          <p:cNvCxnSpPr/>
          <p:nvPr/>
        </p:nvCxnSpPr>
        <p:spPr>
          <a:xfrm>
            <a:off x="895140" y="2955799"/>
            <a:ext cx="104591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etângulo 43"/>
          <p:cNvSpPr/>
          <p:nvPr/>
        </p:nvSpPr>
        <p:spPr>
          <a:xfrm>
            <a:off x="803992" y="2704067"/>
            <a:ext cx="1066318" cy="276999"/>
          </a:xfrm>
          <a:prstGeom prst="rect">
            <a:avLst/>
          </a:prstGeom>
        </p:spPr>
        <p:txBody>
          <a:bodyPr wrap="none">
            <a:spAutoFit/>
          </a:bodyPr>
          <a:lstStyle/>
          <a:p>
            <a:r>
              <a:rPr lang="pt-BR" sz="1200" b="1" dirty="0" smtClean="0">
                <a:solidFill>
                  <a:schemeClr val="bg1"/>
                </a:solidFill>
                <a:latin typeface="Arial" panose="020B0604020202020204" pitchFamily="34" charset="0"/>
                <a:cs typeface="Arial" panose="020B0604020202020204" pitchFamily="34" charset="0"/>
              </a:rPr>
              <a:t>OBJETIVOS</a:t>
            </a:r>
            <a:endParaRPr lang="pt-BR" sz="1200" b="1" dirty="0">
              <a:solidFill>
                <a:schemeClr val="bg1"/>
              </a:solidFill>
            </a:endParaRPr>
          </a:p>
        </p:txBody>
      </p:sp>
      <p:cxnSp>
        <p:nvCxnSpPr>
          <p:cNvPr id="45" name="Conector reto 44"/>
          <p:cNvCxnSpPr/>
          <p:nvPr/>
        </p:nvCxnSpPr>
        <p:spPr>
          <a:xfrm flipV="1">
            <a:off x="942032" y="4932648"/>
            <a:ext cx="10401641" cy="43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Retângulo 45"/>
          <p:cNvSpPr/>
          <p:nvPr/>
        </p:nvSpPr>
        <p:spPr>
          <a:xfrm>
            <a:off x="871693" y="4660040"/>
            <a:ext cx="1279517" cy="276999"/>
          </a:xfrm>
          <a:prstGeom prst="rect">
            <a:avLst/>
          </a:prstGeom>
        </p:spPr>
        <p:txBody>
          <a:bodyPr wrap="none">
            <a:spAutoFit/>
          </a:bodyPr>
          <a:lstStyle/>
          <a:p>
            <a:r>
              <a:rPr lang="pt-BR" sz="1200" b="1" dirty="0" smtClean="0">
                <a:solidFill>
                  <a:schemeClr val="bg1"/>
                </a:solidFill>
                <a:latin typeface="Arial" panose="020B0604020202020204" pitchFamily="34" charset="0"/>
                <a:cs typeface="Arial" panose="020B0604020202020204" pitchFamily="34" charset="0"/>
              </a:rPr>
              <a:t>ENTREGÁVEIS</a:t>
            </a:r>
            <a:endParaRPr lang="pt-BR" sz="1200" b="1" dirty="0">
              <a:solidFill>
                <a:schemeClr val="bg1"/>
              </a:solidFill>
            </a:endParaRPr>
          </a:p>
        </p:txBody>
      </p:sp>
      <p:cxnSp>
        <p:nvCxnSpPr>
          <p:cNvPr id="47" name="Straight Connector 20"/>
          <p:cNvCxnSpPr>
            <a:endCxn id="48" idx="0"/>
          </p:cNvCxnSpPr>
          <p:nvPr/>
        </p:nvCxnSpPr>
        <p:spPr bwMode="auto">
          <a:xfrm flipH="1">
            <a:off x="4485045" y="1440730"/>
            <a:ext cx="2756" cy="563370"/>
          </a:xfrm>
          <a:prstGeom prst="line">
            <a:avLst/>
          </a:prstGeom>
          <a:ln>
            <a:solidFill>
              <a:srgbClr val="607BC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Rectangle 18"/>
          <p:cNvSpPr/>
          <p:nvPr/>
        </p:nvSpPr>
        <p:spPr bwMode="auto">
          <a:xfrm>
            <a:off x="3749908" y="2004100"/>
            <a:ext cx="1470273" cy="530975"/>
          </a:xfrm>
          <a:prstGeom prst="rect">
            <a:avLst/>
          </a:prstGeom>
          <a:solidFill>
            <a:srgbClr val="607BC2"/>
          </a:solidFill>
          <a:ln>
            <a:no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pt-BR" sz="800" dirty="0">
              <a:solidFill>
                <a:srgbClr val="000000"/>
              </a:solidFill>
              <a:latin typeface="Arial" panose="020B0604020202020204" pitchFamily="34" charset="0"/>
              <a:ea typeface="ヒラギノ角ゴ ProN W3" charset="-128"/>
              <a:cs typeface="Arial" panose="020B0604020202020204" pitchFamily="34" charset="0"/>
              <a:sym typeface="Arial" charset="0"/>
            </a:endParaRPr>
          </a:p>
        </p:txBody>
      </p:sp>
      <p:sp>
        <p:nvSpPr>
          <p:cNvPr id="49" name="TextBox 14"/>
          <p:cNvSpPr txBox="1"/>
          <p:nvPr/>
        </p:nvSpPr>
        <p:spPr>
          <a:xfrm>
            <a:off x="3657660" y="2116895"/>
            <a:ext cx="1664898" cy="276999"/>
          </a:xfrm>
          <a:prstGeom prst="rect">
            <a:avLst/>
          </a:prstGeom>
          <a:noFill/>
        </p:spPr>
        <p:txBody>
          <a:bodyPr wrap="square" rtlCol="0">
            <a:spAutoFit/>
          </a:bodyPr>
          <a:lstStyle/>
          <a:p>
            <a:pPr algn="ctr" fontAlgn="base">
              <a:spcBef>
                <a:spcPct val="0"/>
              </a:spcBef>
              <a:spcAft>
                <a:spcPct val="0"/>
              </a:spcAft>
            </a:pPr>
            <a:r>
              <a:rPr lang="pt-BR" sz="1200" b="1" dirty="0" smtClean="0">
                <a:solidFill>
                  <a:schemeClr val="bg1"/>
                </a:solidFill>
                <a:latin typeface="Arial" panose="020B0604020202020204" pitchFamily="34" charset="0"/>
                <a:ea typeface="DFKai-SB" pitchFamily="65" charset="-120"/>
                <a:cs typeface="Arial" panose="020B0604020202020204" pitchFamily="34" charset="0"/>
                <a:sym typeface="Arial" charset="0"/>
              </a:rPr>
              <a:t>Análise</a:t>
            </a:r>
          </a:p>
        </p:txBody>
      </p:sp>
      <p:sp>
        <p:nvSpPr>
          <p:cNvPr id="50" name="TextBox 14"/>
          <p:cNvSpPr txBox="1"/>
          <p:nvPr/>
        </p:nvSpPr>
        <p:spPr>
          <a:xfrm>
            <a:off x="5451296" y="2093450"/>
            <a:ext cx="1664898" cy="276999"/>
          </a:xfrm>
          <a:prstGeom prst="rect">
            <a:avLst/>
          </a:prstGeom>
          <a:noFill/>
        </p:spPr>
        <p:txBody>
          <a:bodyPr wrap="square" rtlCol="0">
            <a:spAutoFit/>
          </a:bodyPr>
          <a:lstStyle/>
          <a:p>
            <a:pPr algn="ctr" fontAlgn="base">
              <a:spcBef>
                <a:spcPct val="0"/>
              </a:spcBef>
              <a:spcAft>
                <a:spcPct val="0"/>
              </a:spcAft>
            </a:pPr>
            <a:r>
              <a:rPr lang="pt-BR" sz="1200" b="1" dirty="0" smtClean="0">
                <a:solidFill>
                  <a:schemeClr val="bg1"/>
                </a:solidFill>
                <a:latin typeface="Arial" panose="020B0604020202020204" pitchFamily="34" charset="0"/>
                <a:ea typeface="DFKai-SB" pitchFamily="65" charset="-120"/>
                <a:cs typeface="Arial" panose="020B0604020202020204" pitchFamily="34" charset="0"/>
                <a:sym typeface="Arial" charset="0"/>
              </a:rPr>
              <a:t>Planejamento</a:t>
            </a:r>
          </a:p>
        </p:txBody>
      </p:sp>
      <p:cxnSp>
        <p:nvCxnSpPr>
          <p:cNvPr id="51" name="Straight Connector 20"/>
          <p:cNvCxnSpPr>
            <a:endCxn id="52" idx="0"/>
          </p:cNvCxnSpPr>
          <p:nvPr/>
        </p:nvCxnSpPr>
        <p:spPr bwMode="auto">
          <a:xfrm flipH="1">
            <a:off x="8087159" y="1484048"/>
            <a:ext cx="484" cy="499331"/>
          </a:xfrm>
          <a:prstGeom prst="line">
            <a:avLst/>
          </a:prstGeom>
          <a:ln>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Rectangle 18"/>
          <p:cNvSpPr/>
          <p:nvPr/>
        </p:nvSpPr>
        <p:spPr bwMode="auto">
          <a:xfrm>
            <a:off x="7209978" y="1983379"/>
            <a:ext cx="1754362" cy="534215"/>
          </a:xfrm>
          <a:prstGeom prst="rect">
            <a:avLst/>
          </a:prstGeom>
          <a:solidFill>
            <a:srgbClr val="FFC000"/>
          </a:solidFill>
          <a:ln>
            <a:no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pt-BR" sz="800" dirty="0">
              <a:solidFill>
                <a:srgbClr val="000000"/>
              </a:solidFill>
              <a:latin typeface="Arial" panose="020B0604020202020204" pitchFamily="34" charset="0"/>
              <a:ea typeface="ヒラギノ角ゴ ProN W3" charset="-128"/>
              <a:cs typeface="Arial" panose="020B0604020202020204" pitchFamily="34" charset="0"/>
              <a:sym typeface="Arial" charset="0"/>
            </a:endParaRPr>
          </a:p>
        </p:txBody>
      </p:sp>
      <p:cxnSp>
        <p:nvCxnSpPr>
          <p:cNvPr id="53" name="Straight Connector 20"/>
          <p:cNvCxnSpPr>
            <a:endCxn id="54" idx="0"/>
          </p:cNvCxnSpPr>
          <p:nvPr/>
        </p:nvCxnSpPr>
        <p:spPr bwMode="auto">
          <a:xfrm>
            <a:off x="9963343" y="1484048"/>
            <a:ext cx="0" cy="499331"/>
          </a:xfrm>
          <a:prstGeom prst="line">
            <a:avLst/>
          </a:prstGeom>
          <a:ln>
            <a:solidFill>
              <a:srgbClr val="ED660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Rectangle 18"/>
          <p:cNvSpPr/>
          <p:nvPr/>
        </p:nvSpPr>
        <p:spPr bwMode="auto">
          <a:xfrm>
            <a:off x="9228206" y="1983379"/>
            <a:ext cx="1470273" cy="534215"/>
          </a:xfrm>
          <a:prstGeom prst="rect">
            <a:avLst/>
          </a:prstGeom>
          <a:noFill/>
          <a:ln>
            <a:solidFill>
              <a:srgbClr val="ED6601"/>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pt-BR" sz="800" dirty="0">
              <a:solidFill>
                <a:srgbClr val="000000"/>
              </a:solidFill>
              <a:latin typeface="Arial" panose="020B0604020202020204" pitchFamily="34" charset="0"/>
              <a:ea typeface="ヒラギノ角ゴ ProN W3" charset="-128"/>
              <a:cs typeface="Arial" panose="020B0604020202020204" pitchFamily="34" charset="0"/>
              <a:sym typeface="Arial" charset="0"/>
            </a:endParaRPr>
          </a:p>
        </p:txBody>
      </p:sp>
      <p:sp>
        <p:nvSpPr>
          <p:cNvPr id="55" name="TextBox 14"/>
          <p:cNvSpPr txBox="1"/>
          <p:nvPr/>
        </p:nvSpPr>
        <p:spPr>
          <a:xfrm>
            <a:off x="7265667" y="2104888"/>
            <a:ext cx="1664898" cy="276999"/>
          </a:xfrm>
          <a:prstGeom prst="rect">
            <a:avLst/>
          </a:prstGeom>
          <a:noFill/>
        </p:spPr>
        <p:txBody>
          <a:bodyPr wrap="square" rtlCol="0">
            <a:spAutoFit/>
          </a:bodyPr>
          <a:lstStyle/>
          <a:p>
            <a:pPr algn="ctr" fontAlgn="base">
              <a:spcBef>
                <a:spcPct val="0"/>
              </a:spcBef>
              <a:spcAft>
                <a:spcPct val="0"/>
              </a:spcAft>
            </a:pPr>
            <a:r>
              <a:rPr lang="pt-BR" sz="1200" b="1" dirty="0" smtClean="0">
                <a:solidFill>
                  <a:schemeClr val="bg1"/>
                </a:solidFill>
                <a:latin typeface="Arial" panose="020B0604020202020204" pitchFamily="34" charset="0"/>
                <a:ea typeface="DFKai-SB" pitchFamily="65" charset="-120"/>
                <a:cs typeface="Arial" panose="020B0604020202020204" pitchFamily="34" charset="0"/>
                <a:sym typeface="Arial" charset="0"/>
              </a:rPr>
              <a:t>Execução</a:t>
            </a:r>
          </a:p>
        </p:txBody>
      </p:sp>
      <p:sp>
        <p:nvSpPr>
          <p:cNvPr id="56" name="TextBox 14"/>
          <p:cNvSpPr txBox="1"/>
          <p:nvPr/>
        </p:nvSpPr>
        <p:spPr>
          <a:xfrm>
            <a:off x="9150811" y="2081456"/>
            <a:ext cx="1664898" cy="276999"/>
          </a:xfrm>
          <a:prstGeom prst="rect">
            <a:avLst/>
          </a:prstGeom>
          <a:noFill/>
        </p:spPr>
        <p:txBody>
          <a:bodyPr wrap="square" rtlCol="0">
            <a:spAutoFit/>
          </a:bodyPr>
          <a:lstStyle/>
          <a:p>
            <a:pPr algn="ctr" fontAlgn="base">
              <a:spcBef>
                <a:spcPct val="0"/>
              </a:spcBef>
              <a:spcAft>
                <a:spcPct val="0"/>
              </a:spcAft>
            </a:pPr>
            <a:r>
              <a:rPr lang="pt-BR" sz="1200" b="1" dirty="0" smtClean="0">
                <a:solidFill>
                  <a:srgbClr val="ED6601"/>
                </a:solidFill>
                <a:latin typeface="Arial" panose="020B0604020202020204" pitchFamily="34" charset="0"/>
                <a:ea typeface="DFKai-SB" pitchFamily="65" charset="-120"/>
                <a:cs typeface="Arial" panose="020B0604020202020204" pitchFamily="34" charset="0"/>
                <a:sym typeface="Arial" charset="0"/>
              </a:rPr>
              <a:t>Consolidação</a:t>
            </a:r>
          </a:p>
        </p:txBody>
      </p:sp>
      <p:cxnSp>
        <p:nvCxnSpPr>
          <p:cNvPr id="57" name="Straight Connector 20"/>
          <p:cNvCxnSpPr>
            <a:stCxn id="29" idx="2"/>
          </p:cNvCxnSpPr>
          <p:nvPr/>
        </p:nvCxnSpPr>
        <p:spPr bwMode="auto">
          <a:xfrm flipH="1">
            <a:off x="2686887" y="2535074"/>
            <a:ext cx="4527" cy="662254"/>
          </a:xfrm>
          <a:prstGeom prst="line">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20"/>
          <p:cNvCxnSpPr>
            <a:stCxn id="23" idx="2"/>
          </p:cNvCxnSpPr>
          <p:nvPr/>
        </p:nvCxnSpPr>
        <p:spPr bwMode="auto">
          <a:xfrm flipH="1">
            <a:off x="6267810" y="2517593"/>
            <a:ext cx="2757" cy="679735"/>
          </a:xfrm>
          <a:prstGeom prst="line">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Connector 20"/>
          <p:cNvCxnSpPr>
            <a:stCxn id="48" idx="2"/>
          </p:cNvCxnSpPr>
          <p:nvPr/>
        </p:nvCxnSpPr>
        <p:spPr bwMode="auto">
          <a:xfrm flipH="1">
            <a:off x="4482081" y="2535075"/>
            <a:ext cx="2964" cy="662253"/>
          </a:xfrm>
          <a:prstGeom prst="line">
            <a:avLst/>
          </a:prstGeom>
          <a:ln>
            <a:solidFill>
              <a:srgbClr val="607BC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20"/>
          <p:cNvCxnSpPr>
            <a:stCxn id="52" idx="2"/>
          </p:cNvCxnSpPr>
          <p:nvPr/>
        </p:nvCxnSpPr>
        <p:spPr bwMode="auto">
          <a:xfrm>
            <a:off x="8087159" y="2517594"/>
            <a:ext cx="485" cy="679734"/>
          </a:xfrm>
          <a:prstGeom prst="line">
            <a:avLst/>
          </a:prstGeom>
          <a:ln>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20"/>
          <p:cNvCxnSpPr>
            <a:stCxn id="54" idx="2"/>
          </p:cNvCxnSpPr>
          <p:nvPr/>
        </p:nvCxnSpPr>
        <p:spPr bwMode="auto">
          <a:xfrm flipH="1">
            <a:off x="9963342" y="2517594"/>
            <a:ext cx="1" cy="690459"/>
          </a:xfrm>
          <a:prstGeom prst="line">
            <a:avLst/>
          </a:prstGeom>
          <a:ln>
            <a:solidFill>
              <a:srgbClr val="ED660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7" name="Triângulo isósceles 86"/>
          <p:cNvSpPr/>
          <p:nvPr/>
        </p:nvSpPr>
        <p:spPr>
          <a:xfrm rot="10800000">
            <a:off x="2555436" y="3051261"/>
            <a:ext cx="248508" cy="2142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8" name="Triângulo isósceles 87"/>
          <p:cNvSpPr/>
          <p:nvPr/>
        </p:nvSpPr>
        <p:spPr>
          <a:xfrm rot="10800000">
            <a:off x="4360790" y="3050471"/>
            <a:ext cx="248508" cy="214231"/>
          </a:xfrm>
          <a:prstGeom prst="triangle">
            <a:avLst/>
          </a:prstGeom>
          <a:solidFill>
            <a:srgbClr val="6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9" name="Triângulo isósceles 88"/>
          <p:cNvSpPr/>
          <p:nvPr/>
        </p:nvSpPr>
        <p:spPr>
          <a:xfrm rot="10800000">
            <a:off x="6154422" y="3074169"/>
            <a:ext cx="248508" cy="214231"/>
          </a:xfrm>
          <a:prstGeom prst="triangle">
            <a:avLst/>
          </a:prstGeom>
          <a:solidFill>
            <a:srgbClr val="912BA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0" name="Triângulo isósceles 89"/>
          <p:cNvSpPr/>
          <p:nvPr/>
        </p:nvSpPr>
        <p:spPr>
          <a:xfrm rot="10800000">
            <a:off x="7963388" y="3065468"/>
            <a:ext cx="248508" cy="214231"/>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1" name="Triângulo isósceles 90"/>
          <p:cNvSpPr/>
          <p:nvPr/>
        </p:nvSpPr>
        <p:spPr>
          <a:xfrm rot="10800000">
            <a:off x="9845051" y="3074169"/>
            <a:ext cx="248508" cy="214231"/>
          </a:xfrm>
          <a:prstGeom prst="triangle">
            <a:avLst/>
          </a:prstGeom>
          <a:solidFill>
            <a:srgbClr val="ED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3" name="Rectangle 18"/>
          <p:cNvSpPr/>
          <p:nvPr/>
        </p:nvSpPr>
        <p:spPr bwMode="auto">
          <a:xfrm>
            <a:off x="5535431" y="3425321"/>
            <a:ext cx="1470273" cy="968250"/>
          </a:xfrm>
          <a:prstGeom prst="rect">
            <a:avLst/>
          </a:prstGeom>
          <a:solidFill>
            <a:srgbClr val="912BAD"/>
          </a:solidFill>
          <a:ln>
            <a:solidFill>
              <a:schemeClr val="bg1"/>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pt-BR" sz="800" dirty="0">
              <a:solidFill>
                <a:srgbClr val="000000"/>
              </a:solidFill>
              <a:latin typeface="Arial" panose="020B0604020202020204" pitchFamily="34" charset="0"/>
              <a:ea typeface="ヒラギノ角ゴ ProN W3" charset="-128"/>
              <a:cs typeface="Arial" panose="020B0604020202020204" pitchFamily="34" charset="0"/>
              <a:sym typeface="Arial" charset="0"/>
            </a:endParaRPr>
          </a:p>
        </p:txBody>
      </p:sp>
      <p:sp>
        <p:nvSpPr>
          <p:cNvPr id="94" name="Rectangle 18"/>
          <p:cNvSpPr/>
          <p:nvPr/>
        </p:nvSpPr>
        <p:spPr bwMode="auto">
          <a:xfrm>
            <a:off x="1956278" y="3446042"/>
            <a:ext cx="1470273" cy="962378"/>
          </a:xfrm>
          <a:prstGeom prst="rect">
            <a:avLst/>
          </a:prstGeom>
          <a:solidFill>
            <a:srgbClr val="142042"/>
          </a:solidFill>
          <a:ln>
            <a:solidFill>
              <a:schemeClr val="bg1"/>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pt-BR" sz="800" dirty="0">
              <a:solidFill>
                <a:srgbClr val="000000"/>
              </a:solidFill>
              <a:latin typeface="Arial" panose="020B0604020202020204" pitchFamily="34" charset="0"/>
              <a:ea typeface="ヒラギノ角ゴ ProN W3" charset="-128"/>
              <a:cs typeface="Arial" panose="020B0604020202020204" pitchFamily="34" charset="0"/>
              <a:sym typeface="Arial" charset="0"/>
            </a:endParaRPr>
          </a:p>
        </p:txBody>
      </p:sp>
      <p:sp>
        <p:nvSpPr>
          <p:cNvPr id="95" name="Rectangle 18"/>
          <p:cNvSpPr/>
          <p:nvPr/>
        </p:nvSpPr>
        <p:spPr bwMode="auto">
          <a:xfrm>
            <a:off x="3749909" y="3446043"/>
            <a:ext cx="1470273" cy="962378"/>
          </a:xfrm>
          <a:prstGeom prst="rect">
            <a:avLst/>
          </a:prstGeom>
          <a:solidFill>
            <a:srgbClr val="607BC2"/>
          </a:solidFill>
          <a:ln>
            <a:no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pt-BR" sz="800" dirty="0">
              <a:solidFill>
                <a:srgbClr val="000000"/>
              </a:solidFill>
              <a:latin typeface="Arial" panose="020B0604020202020204" pitchFamily="34" charset="0"/>
              <a:ea typeface="ヒラギノ角ゴ ProN W3" charset="-128"/>
              <a:cs typeface="Arial" panose="020B0604020202020204" pitchFamily="34" charset="0"/>
              <a:sym typeface="Arial" charset="0"/>
            </a:endParaRPr>
          </a:p>
        </p:txBody>
      </p:sp>
      <p:sp>
        <p:nvSpPr>
          <p:cNvPr id="96" name="Rectangle 18"/>
          <p:cNvSpPr/>
          <p:nvPr/>
        </p:nvSpPr>
        <p:spPr bwMode="auto">
          <a:xfrm>
            <a:off x="7209978" y="3425322"/>
            <a:ext cx="1754362" cy="968250"/>
          </a:xfrm>
          <a:prstGeom prst="rect">
            <a:avLst/>
          </a:prstGeom>
          <a:solidFill>
            <a:srgbClr val="FFC000"/>
          </a:solidFill>
          <a:ln>
            <a:no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pt-BR" sz="800" dirty="0">
              <a:solidFill>
                <a:srgbClr val="000000"/>
              </a:solidFill>
              <a:latin typeface="Arial" panose="020B0604020202020204" pitchFamily="34" charset="0"/>
              <a:ea typeface="ヒラギノ角ゴ ProN W3" charset="-128"/>
              <a:cs typeface="Arial" panose="020B0604020202020204" pitchFamily="34" charset="0"/>
              <a:sym typeface="Arial" charset="0"/>
            </a:endParaRPr>
          </a:p>
        </p:txBody>
      </p:sp>
      <p:sp>
        <p:nvSpPr>
          <p:cNvPr id="97" name="Rectangle 18"/>
          <p:cNvSpPr/>
          <p:nvPr/>
        </p:nvSpPr>
        <p:spPr bwMode="auto">
          <a:xfrm>
            <a:off x="9228207" y="3425322"/>
            <a:ext cx="1470273" cy="968250"/>
          </a:xfrm>
          <a:prstGeom prst="rect">
            <a:avLst/>
          </a:prstGeom>
          <a:noFill/>
          <a:ln>
            <a:solidFill>
              <a:srgbClr val="ED6601"/>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pt-BR" sz="800" dirty="0">
              <a:solidFill>
                <a:srgbClr val="000000"/>
              </a:solidFill>
              <a:latin typeface="Arial" panose="020B0604020202020204" pitchFamily="34" charset="0"/>
              <a:ea typeface="ヒラギノ角ゴ ProN W3" charset="-128"/>
              <a:cs typeface="Arial" panose="020B0604020202020204" pitchFamily="34" charset="0"/>
              <a:sym typeface="Arial" charset="0"/>
            </a:endParaRPr>
          </a:p>
        </p:txBody>
      </p:sp>
      <p:cxnSp>
        <p:nvCxnSpPr>
          <p:cNvPr id="98" name="Straight Connector 20"/>
          <p:cNvCxnSpPr>
            <a:endCxn id="137" idx="3"/>
          </p:cNvCxnSpPr>
          <p:nvPr/>
        </p:nvCxnSpPr>
        <p:spPr bwMode="auto">
          <a:xfrm flipH="1">
            <a:off x="2679691" y="4400258"/>
            <a:ext cx="7196" cy="323033"/>
          </a:xfrm>
          <a:prstGeom prst="line">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Straight Connector 20"/>
          <p:cNvCxnSpPr/>
          <p:nvPr/>
        </p:nvCxnSpPr>
        <p:spPr bwMode="auto">
          <a:xfrm flipH="1">
            <a:off x="6270567" y="4408420"/>
            <a:ext cx="2758" cy="394121"/>
          </a:xfrm>
          <a:prstGeom prst="line">
            <a:avLst/>
          </a:prstGeom>
          <a:ln>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 name="Straight Connector 20"/>
          <p:cNvCxnSpPr/>
          <p:nvPr/>
        </p:nvCxnSpPr>
        <p:spPr bwMode="auto">
          <a:xfrm flipH="1">
            <a:off x="4484838" y="4389625"/>
            <a:ext cx="5722" cy="381017"/>
          </a:xfrm>
          <a:prstGeom prst="line">
            <a:avLst/>
          </a:prstGeom>
          <a:ln>
            <a:solidFill>
              <a:srgbClr val="607BC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Straight Connector 20"/>
          <p:cNvCxnSpPr/>
          <p:nvPr/>
        </p:nvCxnSpPr>
        <p:spPr bwMode="auto">
          <a:xfrm flipH="1">
            <a:off x="8090399" y="4408421"/>
            <a:ext cx="2" cy="436651"/>
          </a:xfrm>
          <a:prstGeom prst="line">
            <a:avLst/>
          </a:prstGeom>
          <a:ln>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Connector 20"/>
          <p:cNvCxnSpPr/>
          <p:nvPr/>
        </p:nvCxnSpPr>
        <p:spPr bwMode="auto">
          <a:xfrm flipH="1">
            <a:off x="9966099" y="4408421"/>
            <a:ext cx="2" cy="426018"/>
          </a:xfrm>
          <a:prstGeom prst="line">
            <a:avLst/>
          </a:prstGeom>
          <a:ln>
            <a:solidFill>
              <a:srgbClr val="ED660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7" name="Triângulo isósceles 136"/>
          <p:cNvSpPr/>
          <p:nvPr/>
        </p:nvSpPr>
        <p:spPr>
          <a:xfrm rot="10800000">
            <a:off x="2555437" y="4723291"/>
            <a:ext cx="248508" cy="2142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8" name="Triângulo isósceles 137"/>
          <p:cNvSpPr/>
          <p:nvPr/>
        </p:nvSpPr>
        <p:spPr>
          <a:xfrm rot="10800000">
            <a:off x="4360791" y="4724681"/>
            <a:ext cx="248508" cy="214231"/>
          </a:xfrm>
          <a:prstGeom prst="triangle">
            <a:avLst/>
          </a:prstGeom>
          <a:solidFill>
            <a:srgbClr val="607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39" name="Triângulo isósceles 138"/>
          <p:cNvSpPr/>
          <p:nvPr/>
        </p:nvSpPr>
        <p:spPr>
          <a:xfrm rot="10800000">
            <a:off x="6154423" y="4727113"/>
            <a:ext cx="248508" cy="214231"/>
          </a:xfrm>
          <a:prstGeom prst="triangle">
            <a:avLst/>
          </a:prstGeom>
          <a:solidFill>
            <a:srgbClr val="912BA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0" name="Triângulo isósceles 139"/>
          <p:cNvSpPr/>
          <p:nvPr/>
        </p:nvSpPr>
        <p:spPr>
          <a:xfrm rot="10800000">
            <a:off x="7963389" y="4718416"/>
            <a:ext cx="248508" cy="214231"/>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1" name="Triângulo isósceles 140"/>
          <p:cNvSpPr/>
          <p:nvPr/>
        </p:nvSpPr>
        <p:spPr>
          <a:xfrm rot="10800000">
            <a:off x="9845052" y="4727117"/>
            <a:ext cx="248508" cy="214231"/>
          </a:xfrm>
          <a:prstGeom prst="triangle">
            <a:avLst/>
          </a:prstGeom>
          <a:solidFill>
            <a:srgbClr val="ED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2" name="Rectangle 18"/>
          <p:cNvSpPr/>
          <p:nvPr/>
        </p:nvSpPr>
        <p:spPr bwMode="auto">
          <a:xfrm>
            <a:off x="5535432" y="5051546"/>
            <a:ext cx="1470273" cy="1181497"/>
          </a:xfrm>
          <a:prstGeom prst="rect">
            <a:avLst/>
          </a:prstGeom>
          <a:solidFill>
            <a:srgbClr val="912BAD"/>
          </a:solidFill>
          <a:ln>
            <a:solidFill>
              <a:schemeClr val="bg1"/>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pt-BR" sz="800" dirty="0">
              <a:solidFill>
                <a:srgbClr val="000000"/>
              </a:solidFill>
              <a:latin typeface="Arial" panose="020B0604020202020204" pitchFamily="34" charset="0"/>
              <a:ea typeface="ヒラギノ角ゴ ProN W3" charset="-128"/>
              <a:cs typeface="Arial" panose="020B0604020202020204" pitchFamily="34" charset="0"/>
              <a:sym typeface="Arial" charset="0"/>
            </a:endParaRPr>
          </a:p>
        </p:txBody>
      </p:sp>
      <p:sp>
        <p:nvSpPr>
          <p:cNvPr id="143" name="Rectangle 18"/>
          <p:cNvSpPr/>
          <p:nvPr/>
        </p:nvSpPr>
        <p:spPr bwMode="auto">
          <a:xfrm>
            <a:off x="1956279" y="5072266"/>
            <a:ext cx="1470273" cy="1174331"/>
          </a:xfrm>
          <a:prstGeom prst="rect">
            <a:avLst/>
          </a:prstGeom>
          <a:solidFill>
            <a:srgbClr val="142042"/>
          </a:solidFill>
          <a:ln>
            <a:solidFill>
              <a:schemeClr val="bg1"/>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pt-BR" sz="800" dirty="0">
              <a:solidFill>
                <a:srgbClr val="000000"/>
              </a:solidFill>
              <a:latin typeface="Arial" panose="020B0604020202020204" pitchFamily="34" charset="0"/>
              <a:ea typeface="ヒラギノ角ゴ ProN W3" charset="-128"/>
              <a:cs typeface="Arial" panose="020B0604020202020204" pitchFamily="34" charset="0"/>
              <a:sym typeface="Arial" charset="0"/>
            </a:endParaRPr>
          </a:p>
        </p:txBody>
      </p:sp>
      <p:sp>
        <p:nvSpPr>
          <p:cNvPr id="144" name="Rectangle 18"/>
          <p:cNvSpPr/>
          <p:nvPr/>
        </p:nvSpPr>
        <p:spPr bwMode="auto">
          <a:xfrm>
            <a:off x="3749910" y="5072267"/>
            <a:ext cx="1470273" cy="1174331"/>
          </a:xfrm>
          <a:prstGeom prst="rect">
            <a:avLst/>
          </a:prstGeom>
          <a:solidFill>
            <a:srgbClr val="607BC2"/>
          </a:solidFill>
          <a:ln>
            <a:no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pt-BR" sz="800" dirty="0">
              <a:solidFill>
                <a:srgbClr val="000000"/>
              </a:solidFill>
              <a:latin typeface="Arial" panose="020B0604020202020204" pitchFamily="34" charset="0"/>
              <a:ea typeface="ヒラギノ角ゴ ProN W3" charset="-128"/>
              <a:cs typeface="Arial" panose="020B0604020202020204" pitchFamily="34" charset="0"/>
              <a:sym typeface="Arial" charset="0"/>
            </a:endParaRPr>
          </a:p>
        </p:txBody>
      </p:sp>
      <p:sp>
        <p:nvSpPr>
          <p:cNvPr id="145" name="Rectangle 18"/>
          <p:cNvSpPr/>
          <p:nvPr/>
        </p:nvSpPr>
        <p:spPr bwMode="auto">
          <a:xfrm>
            <a:off x="7209978" y="5051547"/>
            <a:ext cx="1754362" cy="1181497"/>
          </a:xfrm>
          <a:prstGeom prst="rect">
            <a:avLst/>
          </a:prstGeom>
          <a:solidFill>
            <a:srgbClr val="FFC000"/>
          </a:solidFill>
          <a:ln>
            <a:no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pt-BR" sz="800" dirty="0">
              <a:solidFill>
                <a:srgbClr val="000000"/>
              </a:solidFill>
              <a:latin typeface="Arial" panose="020B0604020202020204" pitchFamily="34" charset="0"/>
              <a:ea typeface="ヒラギノ角ゴ ProN W3" charset="-128"/>
              <a:cs typeface="Arial" panose="020B0604020202020204" pitchFamily="34" charset="0"/>
              <a:sym typeface="Arial" charset="0"/>
            </a:endParaRPr>
          </a:p>
        </p:txBody>
      </p:sp>
      <p:sp>
        <p:nvSpPr>
          <p:cNvPr id="146" name="Rectangle 18"/>
          <p:cNvSpPr/>
          <p:nvPr/>
        </p:nvSpPr>
        <p:spPr bwMode="auto">
          <a:xfrm>
            <a:off x="9228208" y="5051547"/>
            <a:ext cx="1470273" cy="1181497"/>
          </a:xfrm>
          <a:prstGeom prst="rect">
            <a:avLst/>
          </a:prstGeom>
          <a:noFill/>
          <a:ln>
            <a:solidFill>
              <a:srgbClr val="ED6601"/>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68580" tIns="34290" rIns="68580" bIns="34290" numCol="1" rtlCol="0" anchor="t" anchorCtr="0" compatLnSpc="1">
            <a:prstTxWarp prst="textNoShape">
              <a:avLst/>
            </a:prstTxWarp>
          </a:bodyPr>
          <a:lstStyle/>
          <a:p>
            <a:pPr defTabSz="685800" fontAlgn="base">
              <a:spcBef>
                <a:spcPct val="0"/>
              </a:spcBef>
              <a:spcAft>
                <a:spcPct val="0"/>
              </a:spcAft>
            </a:pPr>
            <a:endParaRPr lang="pt-BR" sz="800" dirty="0">
              <a:solidFill>
                <a:srgbClr val="000000"/>
              </a:solidFill>
              <a:latin typeface="Arial" panose="020B0604020202020204" pitchFamily="34" charset="0"/>
              <a:ea typeface="ヒラギノ角ゴ ProN W3" charset="-128"/>
              <a:cs typeface="Arial" panose="020B0604020202020204" pitchFamily="34" charset="0"/>
              <a:sym typeface="Arial" charset="0"/>
            </a:endParaRPr>
          </a:p>
        </p:txBody>
      </p:sp>
      <p:sp>
        <p:nvSpPr>
          <p:cNvPr id="154" name="TextBox 14"/>
          <p:cNvSpPr txBox="1"/>
          <p:nvPr/>
        </p:nvSpPr>
        <p:spPr>
          <a:xfrm>
            <a:off x="5440664" y="3473498"/>
            <a:ext cx="1664898" cy="830997"/>
          </a:xfrm>
          <a:prstGeom prst="rect">
            <a:avLst/>
          </a:prstGeom>
          <a:noFill/>
        </p:spPr>
        <p:txBody>
          <a:bodyPr wrap="square" rtlCol="0">
            <a:spAutoFit/>
          </a:bodyPr>
          <a:lstStyle/>
          <a:p>
            <a:pPr algn="ctr" fontAlgn="base">
              <a:spcBef>
                <a:spcPct val="0"/>
              </a:spcBef>
              <a:spcAft>
                <a:spcPct val="0"/>
              </a:spcAft>
            </a:pPr>
            <a:r>
              <a:rPr lang="pt-BR" sz="1200" b="1" dirty="0" smtClean="0">
                <a:solidFill>
                  <a:schemeClr val="bg1"/>
                </a:solidFill>
                <a:latin typeface="Arial" panose="020B0604020202020204" pitchFamily="34" charset="0"/>
                <a:ea typeface="DFKai-SB" pitchFamily="65" charset="-120"/>
                <a:cs typeface="Arial" panose="020B0604020202020204" pitchFamily="34" charset="0"/>
                <a:sym typeface="Arial" charset="0"/>
              </a:rPr>
              <a:t>Criar campanha</a:t>
            </a:r>
          </a:p>
          <a:p>
            <a:pPr algn="ctr" fontAlgn="base">
              <a:spcBef>
                <a:spcPct val="0"/>
              </a:spcBef>
              <a:spcAft>
                <a:spcPct val="0"/>
              </a:spcAft>
            </a:pPr>
            <a:r>
              <a:rPr lang="pt-BR" sz="1200" b="1" dirty="0" smtClean="0">
                <a:solidFill>
                  <a:schemeClr val="bg1"/>
                </a:solidFill>
                <a:latin typeface="Arial" panose="020B0604020202020204" pitchFamily="34" charset="0"/>
                <a:ea typeface="DFKai-SB" pitchFamily="65" charset="-120"/>
                <a:cs typeface="Arial" panose="020B0604020202020204" pitchFamily="34" charset="0"/>
                <a:sym typeface="Arial" charset="0"/>
              </a:rPr>
              <a:t>de Comunicação com conceito e Identidade</a:t>
            </a:r>
          </a:p>
        </p:txBody>
      </p:sp>
      <p:sp>
        <p:nvSpPr>
          <p:cNvPr id="155" name="TextBox 14"/>
          <p:cNvSpPr txBox="1"/>
          <p:nvPr/>
        </p:nvSpPr>
        <p:spPr>
          <a:xfrm>
            <a:off x="7265668" y="3453037"/>
            <a:ext cx="1653175" cy="830997"/>
          </a:xfrm>
          <a:prstGeom prst="rect">
            <a:avLst/>
          </a:prstGeom>
          <a:noFill/>
        </p:spPr>
        <p:txBody>
          <a:bodyPr wrap="square" rtlCol="0">
            <a:spAutoFit/>
          </a:bodyPr>
          <a:lstStyle/>
          <a:p>
            <a:pPr algn="ctr" fontAlgn="base">
              <a:spcBef>
                <a:spcPct val="0"/>
              </a:spcBef>
              <a:spcAft>
                <a:spcPct val="0"/>
              </a:spcAft>
            </a:pPr>
            <a:r>
              <a:rPr lang="pt-BR" sz="1200" b="1" dirty="0" smtClean="0">
                <a:solidFill>
                  <a:schemeClr val="bg1"/>
                </a:solidFill>
                <a:latin typeface="Arial" panose="020B0604020202020204" pitchFamily="34" charset="0"/>
                <a:ea typeface="DFKai-SB" pitchFamily="65" charset="-120"/>
                <a:cs typeface="Arial" panose="020B0604020202020204" pitchFamily="34" charset="0"/>
                <a:sym typeface="Arial" charset="0"/>
              </a:rPr>
              <a:t>Conquistar</a:t>
            </a:r>
            <a:br>
              <a:rPr lang="pt-BR" sz="1200" b="1" dirty="0" smtClean="0">
                <a:solidFill>
                  <a:schemeClr val="bg1"/>
                </a:solidFill>
                <a:latin typeface="Arial" panose="020B0604020202020204" pitchFamily="34" charset="0"/>
                <a:ea typeface="DFKai-SB" pitchFamily="65" charset="-120"/>
                <a:cs typeface="Arial" panose="020B0604020202020204" pitchFamily="34" charset="0"/>
                <a:sym typeface="Arial" charset="0"/>
              </a:rPr>
            </a:br>
            <a:r>
              <a:rPr lang="pt-BR" sz="1200" b="1" dirty="0" smtClean="0">
                <a:solidFill>
                  <a:schemeClr val="bg1"/>
                </a:solidFill>
                <a:latin typeface="Arial" panose="020B0604020202020204" pitchFamily="34" charset="0"/>
                <a:ea typeface="DFKai-SB" pitchFamily="65" charset="-120"/>
                <a:cs typeface="Arial" panose="020B0604020202020204" pitchFamily="34" charset="0"/>
                <a:sym typeface="Arial" charset="0"/>
              </a:rPr>
              <a:t>visibilidade positiva e engajamento dos públicos definidos</a:t>
            </a:r>
          </a:p>
        </p:txBody>
      </p:sp>
      <p:sp>
        <p:nvSpPr>
          <p:cNvPr id="156" name="TextBox 14"/>
          <p:cNvSpPr txBox="1"/>
          <p:nvPr/>
        </p:nvSpPr>
        <p:spPr>
          <a:xfrm>
            <a:off x="9182711" y="3397706"/>
            <a:ext cx="1547667" cy="1015663"/>
          </a:xfrm>
          <a:prstGeom prst="rect">
            <a:avLst/>
          </a:prstGeom>
          <a:noFill/>
        </p:spPr>
        <p:txBody>
          <a:bodyPr wrap="square" rtlCol="0">
            <a:spAutoFit/>
          </a:bodyPr>
          <a:lstStyle/>
          <a:p>
            <a:pPr algn="ctr" fontAlgn="base">
              <a:spcBef>
                <a:spcPct val="0"/>
              </a:spcBef>
              <a:spcAft>
                <a:spcPct val="0"/>
              </a:spcAft>
            </a:pPr>
            <a:r>
              <a:rPr lang="pt-BR" sz="1200" b="1" dirty="0" smtClean="0">
                <a:solidFill>
                  <a:srgbClr val="ED6601"/>
                </a:solidFill>
                <a:latin typeface="Arial" panose="020B0604020202020204" pitchFamily="34" charset="0"/>
                <a:ea typeface="DFKai-SB" pitchFamily="65" charset="-120"/>
                <a:cs typeface="Arial" panose="020B0604020202020204" pitchFamily="34" charset="0"/>
                <a:sym typeface="Arial" charset="0"/>
              </a:rPr>
              <a:t>Aferir os resultados obtidos e acompanhar performance</a:t>
            </a:r>
          </a:p>
        </p:txBody>
      </p:sp>
      <p:sp>
        <p:nvSpPr>
          <p:cNvPr id="157" name="TextBox 14"/>
          <p:cNvSpPr txBox="1"/>
          <p:nvPr/>
        </p:nvSpPr>
        <p:spPr>
          <a:xfrm>
            <a:off x="5514005" y="5122089"/>
            <a:ext cx="1507507" cy="1015663"/>
          </a:xfrm>
          <a:prstGeom prst="rect">
            <a:avLst/>
          </a:prstGeom>
          <a:noFill/>
        </p:spPr>
        <p:txBody>
          <a:bodyPr wrap="square" rtlCol="0">
            <a:spAutoFit/>
          </a:bodyPr>
          <a:lstStyle/>
          <a:p>
            <a:pPr algn="ctr" fontAlgn="base">
              <a:spcBef>
                <a:spcPct val="0"/>
              </a:spcBef>
              <a:spcAft>
                <a:spcPct val="0"/>
              </a:spcAft>
            </a:pPr>
            <a:r>
              <a:rPr lang="pt-BR" sz="1200" b="1" dirty="0" smtClean="0">
                <a:solidFill>
                  <a:schemeClr val="bg1"/>
                </a:solidFill>
                <a:latin typeface="Arial" panose="020B0604020202020204" pitchFamily="34" charset="0"/>
                <a:ea typeface="DFKai-SB" pitchFamily="65" charset="-120"/>
                <a:cs typeface="Arial" panose="020B0604020202020204" pitchFamily="34" charset="0"/>
                <a:sym typeface="Arial" charset="0"/>
              </a:rPr>
              <a:t>Plano de Ações</a:t>
            </a:r>
          </a:p>
          <a:p>
            <a:pPr algn="ctr" fontAlgn="base">
              <a:spcBef>
                <a:spcPct val="0"/>
              </a:spcBef>
              <a:spcAft>
                <a:spcPct val="0"/>
              </a:spcAft>
            </a:pPr>
            <a:r>
              <a:rPr lang="pt-BR" sz="1200" b="1" dirty="0" smtClean="0">
                <a:solidFill>
                  <a:schemeClr val="bg1"/>
                </a:solidFill>
                <a:latin typeface="Arial" panose="020B0604020202020204" pitchFamily="34" charset="0"/>
                <a:ea typeface="DFKai-SB" pitchFamily="65" charset="-120"/>
                <a:cs typeface="Arial" panose="020B0604020202020204" pitchFamily="34" charset="0"/>
                <a:sym typeface="Arial" charset="0"/>
              </a:rPr>
              <a:t>objetivos, estratégias, prazos, metas e responsáveis</a:t>
            </a:r>
          </a:p>
        </p:txBody>
      </p:sp>
      <p:sp>
        <p:nvSpPr>
          <p:cNvPr id="158" name="TextBox 14"/>
          <p:cNvSpPr txBox="1"/>
          <p:nvPr/>
        </p:nvSpPr>
        <p:spPr>
          <a:xfrm>
            <a:off x="7255651" y="5144160"/>
            <a:ext cx="1641559" cy="1015663"/>
          </a:xfrm>
          <a:prstGeom prst="rect">
            <a:avLst/>
          </a:prstGeom>
          <a:noFill/>
        </p:spPr>
        <p:txBody>
          <a:bodyPr wrap="square" rtlCol="0">
            <a:spAutoFit/>
          </a:bodyPr>
          <a:lstStyle/>
          <a:p>
            <a:pPr algn="ctr" fontAlgn="base">
              <a:spcBef>
                <a:spcPct val="0"/>
              </a:spcBef>
              <a:spcAft>
                <a:spcPct val="0"/>
              </a:spcAft>
            </a:pPr>
            <a:r>
              <a:rPr lang="pt-BR" sz="1200" b="1" i="1" dirty="0" err="1" smtClean="0">
                <a:solidFill>
                  <a:schemeClr val="bg1"/>
                </a:solidFill>
                <a:latin typeface="Arial" panose="020B0604020202020204" pitchFamily="34" charset="0"/>
                <a:ea typeface="DFKai-SB" pitchFamily="65" charset="-120"/>
                <a:cs typeface="Arial" panose="020B0604020202020204" pitchFamily="34" charset="0"/>
                <a:sym typeface="Arial" charset="0"/>
              </a:rPr>
              <a:t>Tracking</a:t>
            </a:r>
            <a:r>
              <a:rPr lang="pt-BR" sz="1200" b="1" i="1" dirty="0" smtClean="0">
                <a:solidFill>
                  <a:schemeClr val="bg1"/>
                </a:solidFill>
                <a:latin typeface="Arial" panose="020B0604020202020204" pitchFamily="34" charset="0"/>
                <a:ea typeface="DFKai-SB" pitchFamily="65" charset="-120"/>
                <a:cs typeface="Arial" panose="020B0604020202020204" pitchFamily="34" charset="0"/>
                <a:sym typeface="Arial" charset="0"/>
              </a:rPr>
              <a:t> </a:t>
            </a:r>
            <a:r>
              <a:rPr lang="pt-BR" sz="1200" b="1" dirty="0" smtClean="0">
                <a:solidFill>
                  <a:schemeClr val="bg1"/>
                </a:solidFill>
                <a:latin typeface="Arial" panose="020B0604020202020204" pitchFamily="34" charset="0"/>
                <a:ea typeface="DFKai-SB" pitchFamily="65" charset="-120"/>
                <a:cs typeface="Arial" panose="020B0604020202020204" pitchFamily="34" charset="0"/>
                <a:sym typeface="Arial" charset="0"/>
              </a:rPr>
              <a:t>de </a:t>
            </a:r>
            <a:r>
              <a:rPr lang="pt-BR" sz="1200" b="1" i="1" dirty="0" smtClean="0">
                <a:solidFill>
                  <a:schemeClr val="bg1"/>
                </a:solidFill>
                <a:latin typeface="Arial" panose="020B0604020202020204" pitchFamily="34" charset="0"/>
                <a:ea typeface="DFKai-SB" pitchFamily="65" charset="-120"/>
                <a:cs typeface="Arial" panose="020B0604020202020204" pitchFamily="34" charset="0"/>
                <a:sym typeface="Arial" charset="0"/>
              </a:rPr>
              <a:t>timings</a:t>
            </a:r>
            <a:r>
              <a:rPr lang="pt-BR" sz="1200" b="1" dirty="0" smtClean="0">
                <a:solidFill>
                  <a:schemeClr val="bg1"/>
                </a:solidFill>
                <a:latin typeface="Arial" panose="020B0604020202020204" pitchFamily="34" charset="0"/>
                <a:ea typeface="DFKai-SB" pitchFamily="65" charset="-120"/>
                <a:cs typeface="Arial" panose="020B0604020202020204" pitchFamily="34" charset="0"/>
                <a:sym typeface="Arial" charset="0"/>
              </a:rPr>
              <a:t> estabelecidos e refino de atividades, se necessário</a:t>
            </a:r>
          </a:p>
        </p:txBody>
      </p:sp>
      <p:sp>
        <p:nvSpPr>
          <p:cNvPr id="159" name="TextBox 14"/>
          <p:cNvSpPr txBox="1"/>
          <p:nvPr/>
        </p:nvSpPr>
        <p:spPr>
          <a:xfrm>
            <a:off x="9139089" y="5067563"/>
            <a:ext cx="1664898" cy="1015663"/>
          </a:xfrm>
          <a:prstGeom prst="rect">
            <a:avLst/>
          </a:prstGeom>
          <a:noFill/>
        </p:spPr>
        <p:txBody>
          <a:bodyPr wrap="square" rtlCol="0">
            <a:spAutoFit/>
          </a:bodyPr>
          <a:lstStyle/>
          <a:p>
            <a:pPr algn="ctr" fontAlgn="base">
              <a:spcBef>
                <a:spcPct val="0"/>
              </a:spcBef>
              <a:spcAft>
                <a:spcPct val="0"/>
              </a:spcAft>
            </a:pPr>
            <a:endParaRPr lang="pt-BR" sz="1200" b="1" dirty="0" smtClean="0">
              <a:solidFill>
                <a:srgbClr val="ED6601"/>
              </a:solidFill>
              <a:latin typeface="Arial" panose="020B0604020202020204" pitchFamily="34" charset="0"/>
              <a:ea typeface="DFKai-SB" pitchFamily="65" charset="-120"/>
              <a:cs typeface="Arial" panose="020B0604020202020204" pitchFamily="34" charset="0"/>
              <a:sym typeface="Arial" charset="0"/>
            </a:endParaRPr>
          </a:p>
          <a:p>
            <a:pPr algn="ctr" fontAlgn="base">
              <a:spcBef>
                <a:spcPct val="0"/>
              </a:spcBef>
              <a:spcAft>
                <a:spcPct val="0"/>
              </a:spcAft>
            </a:pPr>
            <a:r>
              <a:rPr lang="pt-BR" sz="1200" b="1" dirty="0" smtClean="0">
                <a:solidFill>
                  <a:srgbClr val="ED6601"/>
                </a:solidFill>
                <a:latin typeface="Arial" panose="020B0604020202020204" pitchFamily="34" charset="0"/>
                <a:ea typeface="DFKai-SB" pitchFamily="65" charset="-120"/>
                <a:cs typeface="Arial" panose="020B0604020202020204" pitchFamily="34" charset="0"/>
                <a:sym typeface="Arial" charset="0"/>
              </a:rPr>
              <a:t>Auditoria de imagem referente ao período analisado</a:t>
            </a:r>
          </a:p>
        </p:txBody>
      </p:sp>
      <p:sp>
        <p:nvSpPr>
          <p:cNvPr id="160" name="TextBox 14"/>
          <p:cNvSpPr txBox="1"/>
          <p:nvPr/>
        </p:nvSpPr>
        <p:spPr>
          <a:xfrm>
            <a:off x="3657661" y="5138171"/>
            <a:ext cx="1664898" cy="1015663"/>
          </a:xfrm>
          <a:prstGeom prst="rect">
            <a:avLst/>
          </a:prstGeom>
          <a:noFill/>
        </p:spPr>
        <p:txBody>
          <a:bodyPr wrap="square" rtlCol="0">
            <a:spAutoFit/>
          </a:bodyPr>
          <a:lstStyle/>
          <a:p>
            <a:pPr algn="ctr" fontAlgn="base">
              <a:spcBef>
                <a:spcPct val="0"/>
              </a:spcBef>
              <a:spcAft>
                <a:spcPct val="0"/>
              </a:spcAft>
            </a:pPr>
            <a:r>
              <a:rPr lang="pt-BR" sz="1200" b="1" dirty="0" smtClean="0">
                <a:solidFill>
                  <a:schemeClr val="bg1"/>
                </a:solidFill>
                <a:latin typeface="Arial" panose="020B0604020202020204" pitchFamily="34" charset="0"/>
                <a:ea typeface="DFKai-SB" pitchFamily="65" charset="-120"/>
                <a:cs typeface="Arial" panose="020B0604020202020204" pitchFamily="34" charset="0"/>
                <a:sym typeface="Arial" charset="0"/>
              </a:rPr>
              <a:t>Recomendações e direcionamentos estratégicos com definição de </a:t>
            </a:r>
            <a:r>
              <a:rPr lang="pt-BR" sz="1200" b="1" i="1" dirty="0" err="1" smtClean="0">
                <a:solidFill>
                  <a:schemeClr val="bg1"/>
                </a:solidFill>
                <a:latin typeface="Arial" panose="020B0604020202020204" pitchFamily="34" charset="0"/>
                <a:ea typeface="DFKai-SB" pitchFamily="65" charset="-120"/>
                <a:cs typeface="Arial" panose="020B0604020202020204" pitchFamily="34" charset="0"/>
                <a:sym typeface="Arial" charset="0"/>
              </a:rPr>
              <a:t>KPIs</a:t>
            </a:r>
            <a:r>
              <a:rPr lang="pt-BR" sz="1200" b="1" dirty="0" smtClean="0">
                <a:solidFill>
                  <a:schemeClr val="bg1"/>
                </a:solidFill>
                <a:latin typeface="Arial" panose="020B0604020202020204" pitchFamily="34" charset="0"/>
                <a:ea typeface="DFKai-SB" pitchFamily="65" charset="-120"/>
                <a:cs typeface="Arial" panose="020B0604020202020204" pitchFamily="34" charset="0"/>
                <a:sym typeface="Arial" charset="0"/>
              </a:rPr>
              <a:t> e formas de </a:t>
            </a:r>
            <a:r>
              <a:rPr lang="pt-BR" sz="1200" b="1" i="1" dirty="0" err="1" smtClean="0">
                <a:solidFill>
                  <a:schemeClr val="bg1"/>
                </a:solidFill>
                <a:latin typeface="Arial" panose="020B0604020202020204" pitchFamily="34" charset="0"/>
                <a:ea typeface="DFKai-SB" pitchFamily="65" charset="-120"/>
                <a:cs typeface="Arial" panose="020B0604020202020204" pitchFamily="34" charset="0"/>
                <a:sym typeface="Arial" charset="0"/>
              </a:rPr>
              <a:t>tracking</a:t>
            </a:r>
            <a:endParaRPr lang="pt-BR" sz="1200" b="1" i="1" dirty="0" smtClean="0">
              <a:solidFill>
                <a:schemeClr val="bg1"/>
              </a:solidFill>
              <a:latin typeface="Arial" panose="020B0604020202020204" pitchFamily="34" charset="0"/>
              <a:ea typeface="DFKai-SB" pitchFamily="65" charset="-120"/>
              <a:cs typeface="Arial" panose="020B0604020202020204" pitchFamily="34" charset="0"/>
              <a:sym typeface="Arial" charset="0"/>
            </a:endParaRPr>
          </a:p>
        </p:txBody>
      </p:sp>
      <p:sp>
        <p:nvSpPr>
          <p:cNvPr id="2" name="CaixaDeTexto 1"/>
          <p:cNvSpPr txBox="1"/>
          <p:nvPr/>
        </p:nvSpPr>
        <p:spPr>
          <a:xfrm>
            <a:off x="1945647" y="3498769"/>
            <a:ext cx="1493144" cy="830997"/>
          </a:xfrm>
          <a:prstGeom prst="rect">
            <a:avLst/>
          </a:prstGeom>
          <a:noFill/>
        </p:spPr>
        <p:txBody>
          <a:bodyPr wrap="square" rtlCol="0">
            <a:spAutoFit/>
          </a:bodyPr>
          <a:lstStyle/>
          <a:p>
            <a:pPr algn="ctr"/>
            <a:r>
              <a:rPr lang="pt-BR" sz="1200" b="1" dirty="0" smtClean="0">
                <a:solidFill>
                  <a:schemeClr val="bg1"/>
                </a:solidFill>
                <a:latin typeface="Arial" panose="020B0604020202020204" pitchFamily="34" charset="0"/>
                <a:cs typeface="Arial" panose="020B0604020202020204" pitchFamily="34" charset="0"/>
              </a:rPr>
              <a:t>Pesquisar opinião/ </a:t>
            </a:r>
          </a:p>
          <a:p>
            <a:pPr algn="ctr"/>
            <a:r>
              <a:rPr lang="pt-BR" sz="1200" b="1" dirty="0" smtClean="0">
                <a:solidFill>
                  <a:schemeClr val="bg1"/>
                </a:solidFill>
                <a:latin typeface="Arial" panose="020B0604020202020204" pitchFamily="34" charset="0"/>
                <a:cs typeface="Arial" panose="020B0604020202020204" pitchFamily="34" charset="0"/>
              </a:rPr>
              <a:t>percepção </a:t>
            </a:r>
            <a:r>
              <a:rPr lang="pt-BR" sz="1200" b="1" dirty="0" err="1" smtClean="0">
                <a:solidFill>
                  <a:schemeClr val="bg1"/>
                </a:solidFill>
                <a:latin typeface="Arial" panose="020B0604020202020204" pitchFamily="34" charset="0"/>
                <a:cs typeface="Arial" panose="020B0604020202020204" pitchFamily="34" charset="0"/>
              </a:rPr>
              <a:t>multistakeholders</a:t>
            </a:r>
            <a:endParaRPr lang="pt-BR" sz="1200" b="1" dirty="0">
              <a:solidFill>
                <a:schemeClr val="bg1"/>
              </a:solidFill>
              <a:latin typeface="Arial" panose="020B0604020202020204" pitchFamily="34" charset="0"/>
              <a:cs typeface="Arial" panose="020B0604020202020204" pitchFamily="34" charset="0"/>
            </a:endParaRPr>
          </a:p>
        </p:txBody>
      </p:sp>
      <p:sp>
        <p:nvSpPr>
          <p:cNvPr id="4" name="CaixaDeTexto 3"/>
          <p:cNvSpPr txBox="1"/>
          <p:nvPr/>
        </p:nvSpPr>
        <p:spPr>
          <a:xfrm>
            <a:off x="1955523" y="5152400"/>
            <a:ext cx="1447584" cy="1015663"/>
          </a:xfrm>
          <a:prstGeom prst="rect">
            <a:avLst/>
          </a:prstGeom>
          <a:noFill/>
        </p:spPr>
        <p:txBody>
          <a:bodyPr wrap="square" rtlCol="0">
            <a:spAutoFit/>
          </a:bodyPr>
          <a:lstStyle/>
          <a:p>
            <a:pPr algn="ctr"/>
            <a:r>
              <a:rPr lang="pt-BR" sz="1200" b="1" dirty="0" smtClean="0">
                <a:solidFill>
                  <a:schemeClr val="bg1"/>
                </a:solidFill>
                <a:latin typeface="Arial" panose="020B0604020202020204" pitchFamily="34" charset="0"/>
                <a:cs typeface="Arial" panose="020B0604020202020204" pitchFamily="34" charset="0"/>
              </a:rPr>
              <a:t>Resultados de pesquisa </a:t>
            </a:r>
          </a:p>
          <a:p>
            <a:pPr algn="ctr"/>
            <a:r>
              <a:rPr lang="pt-BR" sz="1200" b="1" dirty="0" smtClean="0">
                <a:solidFill>
                  <a:schemeClr val="bg1"/>
                </a:solidFill>
                <a:latin typeface="Arial" panose="020B0604020202020204" pitchFamily="34" charset="0"/>
                <a:cs typeface="Arial" panose="020B0604020202020204" pitchFamily="34" charset="0"/>
              </a:rPr>
              <a:t>e desenho de cenários possíveis</a:t>
            </a:r>
            <a:endParaRPr lang="pt-BR" sz="1200" b="1" dirty="0">
              <a:solidFill>
                <a:schemeClr val="bg1"/>
              </a:solidFill>
              <a:latin typeface="Arial" panose="020B0604020202020204" pitchFamily="34" charset="0"/>
              <a:cs typeface="Arial" panose="020B0604020202020204" pitchFamily="34" charset="0"/>
            </a:endParaRPr>
          </a:p>
        </p:txBody>
      </p:sp>
      <p:sp>
        <p:nvSpPr>
          <p:cNvPr id="5" name="CaixaDeTexto 4"/>
          <p:cNvSpPr txBox="1"/>
          <p:nvPr/>
        </p:nvSpPr>
        <p:spPr>
          <a:xfrm>
            <a:off x="3649494" y="3496035"/>
            <a:ext cx="1576573" cy="830997"/>
          </a:xfrm>
          <a:prstGeom prst="rect">
            <a:avLst/>
          </a:prstGeom>
          <a:noFill/>
        </p:spPr>
        <p:txBody>
          <a:bodyPr wrap="square" rtlCol="0">
            <a:spAutoFit/>
          </a:bodyPr>
          <a:lstStyle/>
          <a:p>
            <a:pPr algn="ctr"/>
            <a:r>
              <a:rPr lang="pt-BR" sz="1200" b="1" dirty="0" smtClean="0">
                <a:solidFill>
                  <a:schemeClr val="bg1"/>
                </a:solidFill>
                <a:latin typeface="Arial" panose="020B0604020202020204" pitchFamily="34" charset="0"/>
                <a:cs typeface="Arial" panose="020B0604020202020204" pitchFamily="34" charset="0"/>
              </a:rPr>
              <a:t>Gerir dados e analisar informações e tendências</a:t>
            </a:r>
            <a:endParaRPr lang="pt-BR"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4895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p:txBody>
          <a:bodyPr/>
          <a:lstStyle/>
          <a:p>
            <a:pPr algn="ctr"/>
            <a:r>
              <a:rPr lang="pt-BR" dirty="0">
                <a:solidFill>
                  <a:srgbClr val="ED6601"/>
                </a:solidFill>
              </a:rPr>
              <a:t>Quem </a:t>
            </a:r>
            <a:r>
              <a:rPr lang="pt-BR" dirty="0" smtClean="0">
                <a:solidFill>
                  <a:srgbClr val="ED6601"/>
                </a:solidFill>
              </a:rPr>
              <a:t>somos</a:t>
            </a:r>
            <a:r>
              <a:rPr lang="pt-BR" dirty="0" smtClean="0">
                <a:solidFill>
                  <a:schemeClr val="bg1"/>
                </a:solidFill>
              </a:rPr>
              <a:t/>
            </a:r>
            <a:br>
              <a:rPr lang="pt-BR" dirty="0" smtClean="0">
                <a:solidFill>
                  <a:schemeClr val="bg1"/>
                </a:solidFill>
              </a:rPr>
            </a:br>
            <a:endParaRPr lang="pt-BR" dirty="0">
              <a:solidFill>
                <a:schemeClr val="bg1"/>
              </a:solidFill>
            </a:endParaRPr>
          </a:p>
        </p:txBody>
      </p:sp>
      <p:sp>
        <p:nvSpPr>
          <p:cNvPr id="6" name="Elipse 5"/>
          <p:cNvSpPr/>
          <p:nvPr/>
        </p:nvSpPr>
        <p:spPr>
          <a:xfrm>
            <a:off x="6111499" y="2309247"/>
            <a:ext cx="2865978" cy="286597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Elipse 6"/>
          <p:cNvSpPr/>
          <p:nvPr/>
        </p:nvSpPr>
        <p:spPr>
          <a:xfrm>
            <a:off x="3489705" y="2306665"/>
            <a:ext cx="2865978" cy="286597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742" y="3069108"/>
            <a:ext cx="1309904" cy="1341092"/>
          </a:xfrm>
          <a:prstGeom prst="rect">
            <a:avLst/>
          </a:prstGeom>
        </p:spPr>
      </p:pic>
      <p:pic>
        <p:nvPicPr>
          <p:cNvPr id="10" name="Imagem 9"/>
          <p:cNvPicPr>
            <a:picLocks noChangeAspect="1"/>
          </p:cNvPicPr>
          <p:nvPr/>
        </p:nvPicPr>
        <p:blipFill rotWithShape="1">
          <a:blip r:embed="rId3" cstate="print">
            <a:extLst>
              <a:ext uri="{28A0092B-C50C-407E-A947-70E740481C1C}">
                <a14:useLocalDpi xmlns:a14="http://schemas.microsoft.com/office/drawing/2010/main" val="0"/>
              </a:ext>
            </a:extLst>
          </a:blip>
          <a:srcRect l="32334" t="23213" r="17922" b="43626"/>
          <a:stretch/>
        </p:blipFill>
        <p:spPr>
          <a:xfrm>
            <a:off x="2930915" y="1746584"/>
            <a:ext cx="1490073" cy="1490073"/>
          </a:xfrm>
          <a:prstGeom prst="ellipse">
            <a:avLst/>
          </a:prstGeom>
          <a:ln w="190500" cap="rnd">
            <a:noFill/>
            <a:prstDash val="solid"/>
          </a:ln>
          <a:effectLst/>
        </p:spPr>
      </p:pic>
      <p:pic>
        <p:nvPicPr>
          <p:cNvPr id="11" name="Imagem 10"/>
          <p:cNvPicPr>
            <a:picLocks noChangeAspect="1"/>
          </p:cNvPicPr>
          <p:nvPr/>
        </p:nvPicPr>
        <p:blipFill rotWithShape="1">
          <a:blip r:embed="rId4" cstate="print">
            <a:extLst>
              <a:ext uri="{28A0092B-C50C-407E-A947-70E740481C1C}">
                <a14:useLocalDpi xmlns:a14="http://schemas.microsoft.com/office/drawing/2010/main" val="0"/>
              </a:ext>
            </a:extLst>
          </a:blip>
          <a:srcRect l="23892" t="9027" r="16378" b="45836"/>
          <a:stretch/>
        </p:blipFill>
        <p:spPr>
          <a:xfrm>
            <a:off x="2950007" y="4368746"/>
            <a:ext cx="1440160" cy="1440160"/>
          </a:xfrm>
          <a:prstGeom prst="ellipse">
            <a:avLst/>
          </a:prstGeom>
          <a:ln w="190500" cap="rnd">
            <a:noFill/>
            <a:prstDash val="solid"/>
          </a:ln>
          <a:effectLst/>
        </p:spPr>
      </p:pic>
      <p:sp>
        <p:nvSpPr>
          <p:cNvPr id="12" name="Retângulo 11"/>
          <p:cNvSpPr/>
          <p:nvPr/>
        </p:nvSpPr>
        <p:spPr>
          <a:xfrm>
            <a:off x="1726668" y="4756707"/>
            <a:ext cx="1204247" cy="707886"/>
          </a:xfrm>
          <a:prstGeom prst="rect">
            <a:avLst/>
          </a:prstGeom>
        </p:spPr>
        <p:txBody>
          <a:bodyPr wrap="square">
            <a:spAutoFit/>
          </a:bodyPr>
          <a:lstStyle/>
          <a:p>
            <a:pPr algn="r"/>
            <a:r>
              <a:rPr lang="pt-BR" sz="2000" dirty="0" smtClean="0">
                <a:solidFill>
                  <a:schemeClr val="bg1"/>
                </a:solidFill>
              </a:rPr>
              <a:t>Lais Guarizzi</a:t>
            </a:r>
            <a:endParaRPr lang="pt-BR" sz="2000" dirty="0">
              <a:solidFill>
                <a:schemeClr val="bg1"/>
              </a:solidFill>
            </a:endParaRPr>
          </a:p>
        </p:txBody>
      </p:sp>
      <p:sp>
        <p:nvSpPr>
          <p:cNvPr id="13" name="Retângulo 12"/>
          <p:cNvSpPr/>
          <p:nvPr/>
        </p:nvSpPr>
        <p:spPr>
          <a:xfrm>
            <a:off x="1739212" y="2147133"/>
            <a:ext cx="1222700" cy="707886"/>
          </a:xfrm>
          <a:prstGeom prst="rect">
            <a:avLst/>
          </a:prstGeom>
        </p:spPr>
        <p:txBody>
          <a:bodyPr wrap="square">
            <a:spAutoFit/>
          </a:bodyPr>
          <a:lstStyle/>
          <a:p>
            <a:pPr algn="r"/>
            <a:r>
              <a:rPr lang="pt-BR" sz="2000" dirty="0" smtClean="0">
                <a:solidFill>
                  <a:schemeClr val="bg1"/>
                </a:solidFill>
              </a:rPr>
              <a:t>Heloisa Picos</a:t>
            </a:r>
            <a:endParaRPr lang="pt-BR" sz="2000" dirty="0">
              <a:solidFill>
                <a:schemeClr val="bg1"/>
              </a:solidFill>
            </a:endParaRPr>
          </a:p>
        </p:txBody>
      </p:sp>
      <p:sp>
        <p:nvSpPr>
          <p:cNvPr id="15" name="Elipse 14"/>
          <p:cNvSpPr/>
          <p:nvPr/>
        </p:nvSpPr>
        <p:spPr>
          <a:xfrm>
            <a:off x="7906809" y="1779529"/>
            <a:ext cx="1440160" cy="1440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Elipse 15"/>
          <p:cNvSpPr/>
          <p:nvPr/>
        </p:nvSpPr>
        <p:spPr>
          <a:xfrm>
            <a:off x="7958223" y="4410200"/>
            <a:ext cx="1440160" cy="14401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p:cNvSpPr/>
          <p:nvPr/>
        </p:nvSpPr>
        <p:spPr>
          <a:xfrm>
            <a:off x="9351889" y="2154845"/>
            <a:ext cx="1400514" cy="707886"/>
          </a:xfrm>
          <a:prstGeom prst="rect">
            <a:avLst/>
          </a:prstGeom>
        </p:spPr>
        <p:txBody>
          <a:bodyPr wrap="square">
            <a:spAutoFit/>
          </a:bodyPr>
          <a:lstStyle/>
          <a:p>
            <a:r>
              <a:rPr lang="pt-BR" sz="2000" dirty="0">
                <a:solidFill>
                  <a:schemeClr val="bg1"/>
                </a:solidFill>
              </a:rPr>
              <a:t>Cristiane Malfatti</a:t>
            </a:r>
          </a:p>
        </p:txBody>
      </p:sp>
      <p:sp>
        <p:nvSpPr>
          <p:cNvPr id="18" name="Retângulo 17"/>
          <p:cNvSpPr/>
          <p:nvPr/>
        </p:nvSpPr>
        <p:spPr>
          <a:xfrm>
            <a:off x="9391209" y="4776337"/>
            <a:ext cx="1285608" cy="707886"/>
          </a:xfrm>
          <a:prstGeom prst="rect">
            <a:avLst/>
          </a:prstGeom>
        </p:spPr>
        <p:txBody>
          <a:bodyPr wrap="square">
            <a:spAutoFit/>
          </a:bodyPr>
          <a:lstStyle/>
          <a:p>
            <a:r>
              <a:rPr lang="pt-BR" sz="2000" dirty="0">
                <a:solidFill>
                  <a:schemeClr val="bg1"/>
                </a:solidFill>
              </a:rPr>
              <a:t>Roberta </a:t>
            </a:r>
            <a:r>
              <a:rPr lang="pt-BR" sz="2000" dirty="0" err="1">
                <a:solidFill>
                  <a:schemeClr val="bg1"/>
                </a:solidFill>
              </a:rPr>
              <a:t>Colleta</a:t>
            </a:r>
            <a:endParaRPr lang="pt-BR" sz="2000" dirty="0">
              <a:solidFill>
                <a:schemeClr val="bg1"/>
              </a:solidFill>
            </a:endParaRPr>
          </a:p>
        </p:txBody>
      </p:sp>
      <p:sp>
        <p:nvSpPr>
          <p:cNvPr id="20" name="Elipse 19"/>
          <p:cNvSpPr/>
          <p:nvPr/>
        </p:nvSpPr>
        <p:spPr>
          <a:xfrm>
            <a:off x="933103" y="-1549829"/>
            <a:ext cx="10442652" cy="1044265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6" name="Picture 2" descr="Resultado de imagem para IMR Cristiane Malfatti"/>
          <p:cNvPicPr>
            <a:picLocks noChangeAspect="1" noChangeArrowheads="1"/>
          </p:cNvPicPr>
          <p:nvPr/>
        </p:nvPicPr>
        <p:blipFill rotWithShape="1">
          <a:blip r:embed="rId5">
            <a:extLst>
              <a:ext uri="{28A0092B-C50C-407E-A947-70E740481C1C}">
                <a14:useLocalDpi xmlns:a14="http://schemas.microsoft.com/office/drawing/2010/main" val="0"/>
              </a:ext>
            </a:extLst>
          </a:blip>
          <a:srcRect l="10103" r="14828" b="24931"/>
          <a:stretch/>
        </p:blipFill>
        <p:spPr bwMode="auto">
          <a:xfrm>
            <a:off x="7893574" y="1772637"/>
            <a:ext cx="1453395" cy="1453395"/>
          </a:xfrm>
          <a:prstGeom prst="ellipse">
            <a:avLst/>
          </a:prstGeom>
          <a:ln w="190500" cap="rnd">
            <a:noFill/>
            <a:prstDash val="solid"/>
          </a:ln>
          <a:effectLst/>
          <a:scene3d>
            <a:camera prst="perspectiveFront" fov="5400000"/>
            <a:lightRig rig="threePt" dir="t">
              <a:rot lat="0" lon="0" rev="19200000"/>
            </a:lightRig>
          </a:scene3d>
          <a:sp3d extrusionH="25400">
            <a:extrusionClr>
              <a:srgbClr val="000000"/>
            </a:extrusionClr>
          </a:sp3d>
          <a:extLst>
            <a:ext uri="{909E8E84-426E-40dd-AFC4-6F175D3DCCD1}">
              <a14:hiddenFill xmlns="" xmlns:a14="http://schemas.microsoft.com/office/drawing/2010/main">
                <a:solidFill>
                  <a:srgbClr val="FFFFFF"/>
                </a:solidFill>
              </a14:hiddenFill>
            </a:ext>
          </a:extLst>
        </p:spPr>
      </p:pic>
      <p:pic>
        <p:nvPicPr>
          <p:cNvPr id="5" name="Imagem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8223" y="4432630"/>
            <a:ext cx="1440160" cy="1440160"/>
          </a:xfrm>
          <a:prstGeom prst="ellipse">
            <a:avLst/>
          </a:prstGeom>
          <a:ln w="190500" cap="rnd">
            <a:noFill/>
            <a:prstDash val="solid"/>
          </a:ln>
          <a:effectLst/>
        </p:spPr>
      </p:pic>
      <p:pic>
        <p:nvPicPr>
          <p:cNvPr id="1030" name="Picture 6" descr="http://imr.raincake.com.br/wp-content/uploads/sites/107/2016/08/logo-escur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61936" y="3403072"/>
            <a:ext cx="1533525" cy="61912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912254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rgbClr val="ED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Elipse 5"/>
          <p:cNvSpPr/>
          <p:nvPr/>
        </p:nvSpPr>
        <p:spPr>
          <a:xfrm>
            <a:off x="933103" y="-1549829"/>
            <a:ext cx="10442652" cy="1044265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ítulo 1"/>
          <p:cNvSpPr>
            <a:spLocks noGrp="1"/>
          </p:cNvSpPr>
          <p:nvPr>
            <p:ph type="title"/>
          </p:nvPr>
        </p:nvSpPr>
        <p:spPr>
          <a:xfrm>
            <a:off x="1864358" y="1485668"/>
            <a:ext cx="8859103" cy="1325563"/>
          </a:xfrm>
        </p:spPr>
        <p:txBody>
          <a:bodyPr>
            <a:noAutofit/>
          </a:bodyPr>
          <a:lstStyle/>
          <a:p>
            <a:pPr algn="ctr"/>
            <a:r>
              <a:rPr lang="pt-BR" sz="2400" dirty="0" smtClean="0">
                <a:solidFill>
                  <a:srgbClr val="142042"/>
                </a:solidFill>
              </a:rPr>
              <a:t/>
            </a:r>
            <a:br>
              <a:rPr lang="pt-BR" sz="2400" dirty="0" smtClean="0">
                <a:solidFill>
                  <a:srgbClr val="142042"/>
                </a:solidFill>
              </a:rPr>
            </a:br>
            <a:r>
              <a:rPr lang="pt-BR" sz="2400" dirty="0">
                <a:solidFill>
                  <a:srgbClr val="142042"/>
                </a:solidFill>
              </a:rPr>
              <a:t/>
            </a:r>
            <a:br>
              <a:rPr lang="pt-BR" sz="2400" dirty="0">
                <a:solidFill>
                  <a:srgbClr val="142042"/>
                </a:solidFill>
              </a:rPr>
            </a:br>
            <a:r>
              <a:rPr lang="pt-BR" sz="2400" dirty="0" smtClean="0">
                <a:solidFill>
                  <a:srgbClr val="142042"/>
                </a:solidFill>
              </a:rPr>
              <a:t/>
            </a:r>
            <a:br>
              <a:rPr lang="pt-BR" sz="2400" dirty="0" smtClean="0">
                <a:solidFill>
                  <a:srgbClr val="142042"/>
                </a:solidFill>
              </a:rPr>
            </a:br>
            <a:r>
              <a:rPr lang="pt-BR" sz="2400" dirty="0">
                <a:solidFill>
                  <a:srgbClr val="142042"/>
                </a:solidFill>
              </a:rPr>
              <a:t/>
            </a:r>
            <a:br>
              <a:rPr lang="pt-BR" sz="2400" dirty="0">
                <a:solidFill>
                  <a:srgbClr val="142042"/>
                </a:solidFill>
              </a:rPr>
            </a:br>
            <a:r>
              <a:rPr lang="pt-BR" sz="2400" dirty="0" smtClean="0">
                <a:solidFill>
                  <a:srgbClr val="142042"/>
                </a:solidFill>
              </a:rPr>
              <a:t/>
            </a:r>
            <a:br>
              <a:rPr lang="pt-BR" sz="2400" dirty="0" smtClean="0">
                <a:solidFill>
                  <a:srgbClr val="142042"/>
                </a:solidFill>
              </a:rPr>
            </a:br>
            <a:r>
              <a:rPr lang="pt-BR" sz="2400" dirty="0">
                <a:solidFill>
                  <a:srgbClr val="142042"/>
                </a:solidFill>
              </a:rPr>
              <a:t/>
            </a:r>
            <a:br>
              <a:rPr lang="pt-BR" sz="2400" dirty="0">
                <a:solidFill>
                  <a:srgbClr val="142042"/>
                </a:solidFill>
              </a:rPr>
            </a:br>
            <a:r>
              <a:rPr lang="pt-BR" sz="3600" dirty="0" smtClean="0">
                <a:solidFill>
                  <a:srgbClr val="142042"/>
                </a:solidFill>
              </a:rPr>
              <a:t>Nossas credenciais</a:t>
            </a:r>
            <a:r>
              <a:rPr lang="pt-BR" sz="3600" b="1" dirty="0" smtClean="0">
                <a:solidFill>
                  <a:srgbClr val="142042"/>
                </a:solidFill>
              </a:rPr>
              <a:t/>
            </a:r>
            <a:br>
              <a:rPr lang="pt-BR" sz="3600" b="1" dirty="0" smtClean="0">
                <a:solidFill>
                  <a:srgbClr val="142042"/>
                </a:solidFill>
              </a:rPr>
            </a:br>
            <a:r>
              <a:rPr lang="pt-BR" sz="3600" b="1" dirty="0">
                <a:solidFill>
                  <a:srgbClr val="142042"/>
                </a:solidFill>
              </a:rPr>
              <a:t/>
            </a:r>
            <a:br>
              <a:rPr lang="pt-BR" sz="3600" b="1" dirty="0">
                <a:solidFill>
                  <a:srgbClr val="142042"/>
                </a:solidFill>
              </a:rPr>
            </a:br>
            <a:r>
              <a:rPr lang="pt-BR" sz="2000" dirty="0" smtClean="0">
                <a:solidFill>
                  <a:srgbClr val="142042"/>
                </a:solidFill>
                <a:latin typeface="+mn-lt"/>
              </a:rPr>
              <a:t>G&amp;A - 27 anos de atuação no mercado de relações públicas, vastíssima </a:t>
            </a:r>
            <a:r>
              <a:rPr lang="pt-BR" sz="2000" b="1" dirty="0" smtClean="0">
                <a:solidFill>
                  <a:srgbClr val="142042"/>
                </a:solidFill>
                <a:latin typeface="+mn-lt"/>
              </a:rPr>
              <a:t>experiência</a:t>
            </a:r>
            <a:r>
              <a:rPr lang="pt-BR" sz="2000" dirty="0" smtClean="0">
                <a:solidFill>
                  <a:srgbClr val="142042"/>
                </a:solidFill>
                <a:latin typeface="+mn-lt"/>
              </a:rPr>
              <a:t> na condução de projetos de comunicação para várias indústrias. São inúmeros </a:t>
            </a:r>
            <a:r>
              <a:rPr lang="pt-BR" sz="2000" i="1" dirty="0" smtClean="0">
                <a:solidFill>
                  <a:srgbClr val="142042"/>
                </a:solidFill>
                <a:latin typeface="+mn-lt"/>
              </a:rPr>
              <a:t>cases</a:t>
            </a:r>
            <a:r>
              <a:rPr lang="pt-BR" sz="2000" dirty="0" smtClean="0">
                <a:solidFill>
                  <a:srgbClr val="142042"/>
                </a:solidFill>
                <a:latin typeface="+mn-lt"/>
              </a:rPr>
              <a:t> de sucesso no relacionamento com os todos os principais </a:t>
            </a:r>
            <a:r>
              <a:rPr lang="pt-BR" sz="2000" i="1" dirty="0" err="1" smtClean="0">
                <a:solidFill>
                  <a:srgbClr val="142042"/>
                </a:solidFill>
                <a:latin typeface="+mn-lt"/>
              </a:rPr>
              <a:t>stakeholders</a:t>
            </a:r>
            <a:r>
              <a:rPr lang="pt-BR" sz="2000" dirty="0" smtClean="0">
                <a:solidFill>
                  <a:srgbClr val="142042"/>
                </a:solidFill>
                <a:latin typeface="+mn-lt"/>
              </a:rPr>
              <a:t> de uma empresa como funcionários, acionistas, imprensa, governo, associações, sindicatos, clientes, fornecedores, comunidade local, parceiros de negócios, concorrentes.</a:t>
            </a:r>
            <a:br>
              <a:rPr lang="pt-BR" sz="2000" dirty="0" smtClean="0">
                <a:solidFill>
                  <a:srgbClr val="142042"/>
                </a:solidFill>
                <a:latin typeface="+mn-lt"/>
              </a:rPr>
            </a:br>
            <a:r>
              <a:rPr lang="pt-BR" sz="2000" dirty="0">
                <a:solidFill>
                  <a:srgbClr val="142042"/>
                </a:solidFill>
                <a:latin typeface="+mn-lt"/>
              </a:rPr>
              <a:t/>
            </a:r>
            <a:br>
              <a:rPr lang="pt-BR" sz="2000" dirty="0">
                <a:solidFill>
                  <a:srgbClr val="142042"/>
                </a:solidFill>
                <a:latin typeface="+mn-lt"/>
              </a:rPr>
            </a:br>
            <a:r>
              <a:rPr lang="pt-BR" sz="2000" dirty="0" smtClean="0">
                <a:solidFill>
                  <a:srgbClr val="142042"/>
                </a:solidFill>
                <a:latin typeface="+mn-lt"/>
              </a:rPr>
              <a:t>Instituto Marca &amp; Reputação (IMR) - fundado por </a:t>
            </a:r>
            <a:r>
              <a:rPr lang="pt-BR" sz="2000" dirty="0" err="1" smtClean="0">
                <a:solidFill>
                  <a:srgbClr val="142042"/>
                </a:solidFill>
                <a:latin typeface="+mn-lt"/>
              </a:rPr>
              <a:t>ex</a:t>
            </a:r>
            <a:r>
              <a:rPr lang="pt-BR" sz="2000" dirty="0" smtClean="0">
                <a:solidFill>
                  <a:srgbClr val="142042"/>
                </a:solidFill>
                <a:latin typeface="+mn-lt"/>
              </a:rPr>
              <a:t>-executivas com quase 30 anos de atuação em empresas nacionais e internacionais, nas áreas de </a:t>
            </a:r>
            <a:r>
              <a:rPr lang="pt-BR" sz="2000" i="1" dirty="0" err="1" smtClean="0">
                <a:solidFill>
                  <a:srgbClr val="142042"/>
                </a:solidFill>
                <a:latin typeface="+mn-lt"/>
              </a:rPr>
              <a:t>public</a:t>
            </a:r>
            <a:r>
              <a:rPr lang="pt-BR" sz="2000" i="1" dirty="0" smtClean="0">
                <a:solidFill>
                  <a:srgbClr val="142042"/>
                </a:solidFill>
                <a:latin typeface="+mn-lt"/>
              </a:rPr>
              <a:t> </a:t>
            </a:r>
            <a:r>
              <a:rPr lang="pt-BR" sz="2000" i="1" dirty="0" err="1" smtClean="0">
                <a:solidFill>
                  <a:srgbClr val="142042"/>
                </a:solidFill>
                <a:latin typeface="+mn-lt"/>
              </a:rPr>
              <a:t>affairs</a:t>
            </a:r>
            <a:r>
              <a:rPr lang="pt-BR" sz="2000" i="1" dirty="0" smtClean="0">
                <a:solidFill>
                  <a:srgbClr val="142042"/>
                </a:solidFill>
                <a:latin typeface="+mn-lt"/>
              </a:rPr>
              <a:t>, </a:t>
            </a:r>
            <a:r>
              <a:rPr lang="pt-BR" sz="2000" dirty="0" smtClean="0">
                <a:solidFill>
                  <a:srgbClr val="142042"/>
                </a:solidFill>
                <a:latin typeface="+mn-lt"/>
              </a:rPr>
              <a:t>MKT e pesquisa, hoje liderando projetos para fortalecimento de imagem e reputação de marcas e instituições. </a:t>
            </a:r>
            <a:br>
              <a:rPr lang="pt-BR" sz="2000" dirty="0" smtClean="0">
                <a:solidFill>
                  <a:srgbClr val="142042"/>
                </a:solidFill>
                <a:latin typeface="+mn-lt"/>
              </a:rPr>
            </a:br>
            <a:endParaRPr lang="pt-BR" sz="2000" b="1" dirty="0">
              <a:solidFill>
                <a:srgbClr val="142042"/>
              </a:solidFill>
              <a:latin typeface="+mn-lt"/>
            </a:endParaRPr>
          </a:p>
        </p:txBody>
      </p:sp>
      <p:sp>
        <p:nvSpPr>
          <p:cNvPr id="4" name="Retângulo 3"/>
          <p:cNvSpPr/>
          <p:nvPr/>
        </p:nvSpPr>
        <p:spPr>
          <a:xfrm>
            <a:off x="3048000" y="-1464647"/>
            <a:ext cx="6096000" cy="369332"/>
          </a:xfrm>
          <a:prstGeom prst="rect">
            <a:avLst/>
          </a:prstGeom>
        </p:spPr>
        <p:txBody>
          <a:bodyPr>
            <a:spAutoFit/>
          </a:bodyPr>
          <a:lstStyle/>
          <a:p>
            <a:pPr algn="just"/>
            <a:endParaRPr lang="pt-BR" dirty="0">
              <a:effectLst/>
            </a:endParaRPr>
          </a:p>
        </p:txBody>
      </p:sp>
      <p:pic>
        <p:nvPicPr>
          <p:cNvPr id="8" name="Imagem 7"/>
          <p:cNvPicPr>
            <a:picLocks noChangeAspect="1"/>
          </p:cNvPicPr>
          <p:nvPr/>
        </p:nvPicPr>
        <p:blipFill rotWithShape="1">
          <a:blip r:embed="rId2" cstate="print">
            <a:extLst>
              <a:ext uri="{28A0092B-C50C-407E-A947-70E740481C1C}">
                <a14:useLocalDpi xmlns:a14="http://schemas.microsoft.com/office/drawing/2010/main" val="0"/>
              </a:ext>
            </a:extLst>
          </a:blip>
          <a:srcRect l="-1631" t="57474" r="64920" b="-1048"/>
          <a:stretch/>
        </p:blipFill>
        <p:spPr>
          <a:xfrm>
            <a:off x="5795823" y="5622462"/>
            <a:ext cx="996175" cy="948734"/>
          </a:xfrm>
          <a:prstGeom prst="rect">
            <a:avLst/>
          </a:prstGeom>
        </p:spPr>
      </p:pic>
    </p:spTree>
    <p:extLst>
      <p:ext uri="{BB962C8B-B14F-4D97-AF65-F5344CB8AC3E}">
        <p14:creationId xmlns:p14="http://schemas.microsoft.com/office/powerpoint/2010/main" val="924961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12192000" cy="6858000"/>
          </a:xfrm>
          <a:prstGeom prst="rect">
            <a:avLst/>
          </a:prstGeom>
          <a:solidFill>
            <a:srgbClr val="142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p:cNvPicPr>
            <a:picLocks noChangeAspect="1"/>
          </p:cNvPicPr>
          <p:nvPr/>
        </p:nvPicPr>
        <p:blipFill rotWithShape="1">
          <a:blip r:embed="rId2" cstate="print">
            <a:extLst>
              <a:ext uri="{28A0092B-C50C-407E-A947-70E740481C1C}">
                <a14:useLocalDpi xmlns:a14="http://schemas.microsoft.com/office/drawing/2010/main" val="0"/>
              </a:ext>
            </a:extLst>
          </a:blip>
          <a:srcRect l="-1631" t="57474" r="64920" b="-1048"/>
          <a:stretch/>
        </p:blipFill>
        <p:spPr>
          <a:xfrm>
            <a:off x="5591803" y="2701125"/>
            <a:ext cx="1268176" cy="1207781"/>
          </a:xfrm>
          <a:prstGeom prst="rect">
            <a:avLst/>
          </a:prstGeom>
        </p:spPr>
      </p:pic>
      <p:sp>
        <p:nvSpPr>
          <p:cNvPr id="6" name="Elipse 5"/>
          <p:cNvSpPr/>
          <p:nvPr/>
        </p:nvSpPr>
        <p:spPr>
          <a:xfrm>
            <a:off x="4083148" y="1379926"/>
            <a:ext cx="4096418" cy="409641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p:cNvSpPr/>
          <p:nvPr/>
        </p:nvSpPr>
        <p:spPr>
          <a:xfrm>
            <a:off x="334851" y="4431242"/>
            <a:ext cx="3014519" cy="646331"/>
          </a:xfrm>
          <a:prstGeom prst="rect">
            <a:avLst/>
          </a:prstGeom>
        </p:spPr>
        <p:txBody>
          <a:bodyPr wrap="square">
            <a:spAutoFit/>
          </a:bodyPr>
          <a:lstStyle/>
          <a:p>
            <a:pPr algn="r"/>
            <a:r>
              <a:rPr lang="pt-BR" sz="2000" b="1" dirty="0" smtClean="0">
                <a:solidFill>
                  <a:schemeClr val="bg1"/>
                </a:solidFill>
              </a:rPr>
              <a:t>Lais Guarizzi</a:t>
            </a:r>
          </a:p>
          <a:p>
            <a:pPr algn="r"/>
            <a:r>
              <a:rPr lang="pt-BR" sz="1600" dirty="0" smtClean="0">
                <a:solidFill>
                  <a:schemeClr val="bg1"/>
                </a:solidFill>
              </a:rPr>
              <a:t>lguarizzi@gaspar.com.br</a:t>
            </a:r>
            <a:endParaRPr lang="pt-BR" sz="1600" dirty="0">
              <a:solidFill>
                <a:schemeClr val="bg1"/>
              </a:solidFill>
            </a:endParaRPr>
          </a:p>
        </p:txBody>
      </p:sp>
      <p:sp>
        <p:nvSpPr>
          <p:cNvPr id="19" name="Retângulo 18"/>
          <p:cNvSpPr/>
          <p:nvPr/>
        </p:nvSpPr>
        <p:spPr>
          <a:xfrm>
            <a:off x="433754" y="1821668"/>
            <a:ext cx="2884619" cy="646331"/>
          </a:xfrm>
          <a:prstGeom prst="rect">
            <a:avLst/>
          </a:prstGeom>
        </p:spPr>
        <p:txBody>
          <a:bodyPr wrap="square">
            <a:spAutoFit/>
          </a:bodyPr>
          <a:lstStyle/>
          <a:p>
            <a:pPr algn="r"/>
            <a:r>
              <a:rPr lang="pt-BR" sz="2000" b="1" dirty="0" smtClean="0">
                <a:solidFill>
                  <a:schemeClr val="bg1"/>
                </a:solidFill>
              </a:rPr>
              <a:t>Heloisa Picos</a:t>
            </a:r>
          </a:p>
          <a:p>
            <a:pPr algn="r"/>
            <a:r>
              <a:rPr lang="pt-BR" sz="1600" dirty="0" smtClean="0">
                <a:solidFill>
                  <a:schemeClr val="bg1"/>
                </a:solidFill>
              </a:rPr>
              <a:t>hpicos@gaspar.com.br</a:t>
            </a:r>
            <a:endParaRPr lang="pt-BR" sz="1600" dirty="0">
              <a:solidFill>
                <a:schemeClr val="bg1"/>
              </a:solidFill>
            </a:endParaRPr>
          </a:p>
        </p:txBody>
      </p:sp>
      <p:sp>
        <p:nvSpPr>
          <p:cNvPr id="22" name="Retângulo 21"/>
          <p:cNvSpPr/>
          <p:nvPr/>
        </p:nvSpPr>
        <p:spPr>
          <a:xfrm>
            <a:off x="8310621" y="1821668"/>
            <a:ext cx="3881379" cy="646331"/>
          </a:xfrm>
          <a:prstGeom prst="rect">
            <a:avLst/>
          </a:prstGeom>
        </p:spPr>
        <p:txBody>
          <a:bodyPr wrap="square">
            <a:spAutoFit/>
          </a:bodyPr>
          <a:lstStyle/>
          <a:p>
            <a:r>
              <a:rPr lang="pt-BR" sz="2000" b="1" dirty="0">
                <a:solidFill>
                  <a:schemeClr val="bg1"/>
                </a:solidFill>
              </a:rPr>
              <a:t>Cristiane </a:t>
            </a:r>
            <a:r>
              <a:rPr lang="pt-BR" sz="2000" b="1" dirty="0" smtClean="0">
                <a:solidFill>
                  <a:schemeClr val="bg1"/>
                </a:solidFill>
              </a:rPr>
              <a:t>Malfatti</a:t>
            </a:r>
          </a:p>
          <a:p>
            <a:r>
              <a:rPr lang="pt-BR" sz="1600" dirty="0">
                <a:solidFill>
                  <a:schemeClr val="bg1"/>
                </a:solidFill>
              </a:rPr>
              <a:t>c</a:t>
            </a:r>
            <a:r>
              <a:rPr lang="pt-BR" sz="1600" dirty="0" smtClean="0">
                <a:solidFill>
                  <a:schemeClr val="bg1"/>
                </a:solidFill>
              </a:rPr>
              <a:t>ristiane.malfatti@imrcom.com.br</a:t>
            </a:r>
            <a:endParaRPr lang="pt-BR" sz="1600" dirty="0">
              <a:solidFill>
                <a:schemeClr val="bg1"/>
              </a:solidFill>
            </a:endParaRPr>
          </a:p>
        </p:txBody>
      </p:sp>
      <p:sp>
        <p:nvSpPr>
          <p:cNvPr id="23" name="Retângulo 22"/>
          <p:cNvSpPr/>
          <p:nvPr/>
        </p:nvSpPr>
        <p:spPr>
          <a:xfrm>
            <a:off x="8400467" y="4481870"/>
            <a:ext cx="3570631" cy="646331"/>
          </a:xfrm>
          <a:prstGeom prst="rect">
            <a:avLst/>
          </a:prstGeom>
        </p:spPr>
        <p:txBody>
          <a:bodyPr wrap="square">
            <a:spAutoFit/>
          </a:bodyPr>
          <a:lstStyle/>
          <a:p>
            <a:r>
              <a:rPr lang="pt-BR" sz="2000" b="1" dirty="0">
                <a:solidFill>
                  <a:schemeClr val="bg1"/>
                </a:solidFill>
              </a:rPr>
              <a:t>Roberta </a:t>
            </a:r>
            <a:r>
              <a:rPr lang="pt-BR" sz="2000" b="1" dirty="0" err="1" smtClean="0">
                <a:solidFill>
                  <a:schemeClr val="bg1"/>
                </a:solidFill>
              </a:rPr>
              <a:t>Colleta</a:t>
            </a:r>
            <a:endParaRPr lang="pt-BR" sz="2000" b="1" dirty="0" smtClean="0">
              <a:solidFill>
                <a:schemeClr val="bg1"/>
              </a:solidFill>
            </a:endParaRPr>
          </a:p>
          <a:p>
            <a:r>
              <a:rPr lang="pt-BR" sz="1600" dirty="0">
                <a:solidFill>
                  <a:schemeClr val="bg1"/>
                </a:solidFill>
              </a:rPr>
              <a:t>roberta.colleta@imrcom.com.br</a:t>
            </a:r>
          </a:p>
        </p:txBody>
      </p:sp>
    </p:spTree>
    <p:extLst>
      <p:ext uri="{BB962C8B-B14F-4D97-AF65-F5344CB8AC3E}">
        <p14:creationId xmlns:p14="http://schemas.microsoft.com/office/powerpoint/2010/main" val="1491795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rgbClr val="ED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Elipse 5"/>
          <p:cNvSpPr/>
          <p:nvPr/>
        </p:nvSpPr>
        <p:spPr>
          <a:xfrm>
            <a:off x="933103" y="-1549829"/>
            <a:ext cx="10442652" cy="1044265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ítulo 1"/>
          <p:cNvSpPr>
            <a:spLocks noGrp="1"/>
          </p:cNvSpPr>
          <p:nvPr>
            <p:ph type="title"/>
          </p:nvPr>
        </p:nvSpPr>
        <p:spPr>
          <a:xfrm>
            <a:off x="838200" y="1373993"/>
            <a:ext cx="10515600" cy="1325563"/>
          </a:xfrm>
        </p:spPr>
        <p:txBody>
          <a:bodyPr>
            <a:normAutofit/>
          </a:bodyPr>
          <a:lstStyle/>
          <a:p>
            <a:pPr algn="ctr"/>
            <a:r>
              <a:rPr lang="pt-BR" sz="4000" dirty="0" smtClean="0">
                <a:solidFill>
                  <a:srgbClr val="142042"/>
                </a:solidFill>
              </a:rPr>
              <a:t>Duas empresas, um único foco: o cliente</a:t>
            </a:r>
            <a:endParaRPr lang="pt-BR" sz="4000" dirty="0">
              <a:solidFill>
                <a:srgbClr val="142042"/>
              </a:solidFill>
            </a:endParaRPr>
          </a:p>
        </p:txBody>
      </p:sp>
      <p:sp>
        <p:nvSpPr>
          <p:cNvPr id="3" name="Espaço Reservado para Conteúdo 2"/>
          <p:cNvSpPr>
            <a:spLocks noGrp="1"/>
          </p:cNvSpPr>
          <p:nvPr>
            <p:ph idx="1"/>
          </p:nvPr>
        </p:nvSpPr>
        <p:spPr>
          <a:xfrm>
            <a:off x="1735809" y="2540026"/>
            <a:ext cx="8679051" cy="4351338"/>
          </a:xfrm>
        </p:spPr>
        <p:txBody>
          <a:bodyPr>
            <a:normAutofit/>
          </a:bodyPr>
          <a:lstStyle/>
          <a:p>
            <a:pPr marL="0" indent="0" algn="ctr">
              <a:buNone/>
            </a:pPr>
            <a:r>
              <a:rPr lang="pt-BR" sz="2000" b="1" dirty="0" smtClean="0">
                <a:solidFill>
                  <a:srgbClr val="FFFFFF"/>
                </a:solidFill>
              </a:rPr>
              <a:t>Se por um lado os clientes pedem cada vez mais empresas que atuem de modo “</a:t>
            </a:r>
            <a:r>
              <a:rPr lang="pt-BR" sz="2000" b="1" dirty="0" err="1" smtClean="0">
                <a:solidFill>
                  <a:srgbClr val="FFFFFF"/>
                </a:solidFill>
              </a:rPr>
              <a:t>end</a:t>
            </a:r>
            <a:r>
              <a:rPr lang="pt-BR" sz="2000" b="1" dirty="0" smtClean="0">
                <a:solidFill>
                  <a:srgbClr val="FFFFFF"/>
                </a:solidFill>
              </a:rPr>
              <a:t> </a:t>
            </a:r>
            <a:r>
              <a:rPr lang="pt-BR" sz="2000" b="1" dirty="0" err="1" smtClean="0">
                <a:solidFill>
                  <a:srgbClr val="FFFFFF"/>
                </a:solidFill>
              </a:rPr>
              <a:t>to</a:t>
            </a:r>
            <a:r>
              <a:rPr lang="pt-BR" sz="2000" b="1" dirty="0" smtClean="0">
                <a:solidFill>
                  <a:srgbClr val="FFFFFF"/>
                </a:solidFill>
              </a:rPr>
              <a:t> </a:t>
            </a:r>
            <a:r>
              <a:rPr lang="pt-BR" sz="2000" b="1" dirty="0" err="1" smtClean="0">
                <a:solidFill>
                  <a:srgbClr val="FFFFFF"/>
                </a:solidFill>
              </a:rPr>
              <a:t>end</a:t>
            </a:r>
            <a:r>
              <a:rPr lang="pt-BR" sz="2000" b="1" dirty="0" smtClean="0">
                <a:solidFill>
                  <a:srgbClr val="FFFFFF"/>
                </a:solidFill>
              </a:rPr>
              <a:t>”, ou seja, que façam os projetos de ponta a ponta, de outro lado, </a:t>
            </a:r>
            <a:r>
              <a:rPr lang="pt-BR" sz="2000" dirty="0">
                <a:solidFill>
                  <a:srgbClr val="FFFFFF"/>
                </a:solidFill>
              </a:rPr>
              <a:t>G&amp;A e Instituto Marca &amp; Reputação (IMR) </a:t>
            </a:r>
            <a:r>
              <a:rPr lang="pt-BR" sz="2000" dirty="0" smtClean="0">
                <a:solidFill>
                  <a:srgbClr val="FFFFFF"/>
                </a:solidFill>
              </a:rPr>
              <a:t>têm experiências complementares, mas compartilham de uma única visão. É preciso </a:t>
            </a:r>
            <a:r>
              <a:rPr lang="pt-BR" sz="2000" dirty="0">
                <a:solidFill>
                  <a:srgbClr val="FFFFFF"/>
                </a:solidFill>
              </a:rPr>
              <a:t>entender os </a:t>
            </a:r>
            <a:r>
              <a:rPr lang="pt-BR" sz="2000" i="1" dirty="0" err="1">
                <a:solidFill>
                  <a:srgbClr val="FFFFFF"/>
                </a:solidFill>
              </a:rPr>
              <a:t>multistakeholders</a:t>
            </a:r>
            <a:r>
              <a:rPr lang="pt-BR" sz="2000" dirty="0">
                <a:solidFill>
                  <a:srgbClr val="FFFFFF"/>
                </a:solidFill>
              </a:rPr>
              <a:t>, para construir marcas com imagem favorável e alta reputação.</a:t>
            </a:r>
          </a:p>
          <a:p>
            <a:pPr marL="0" indent="0" algn="ctr">
              <a:buNone/>
            </a:pPr>
            <a:r>
              <a:rPr lang="pt-BR" sz="2000" b="1" dirty="0" smtClean="0">
                <a:solidFill>
                  <a:srgbClr val="FFFFFF"/>
                </a:solidFill>
              </a:rPr>
              <a:t>Pensando nisso, unimos nossas </a:t>
            </a:r>
            <a:r>
              <a:rPr lang="pt-BR" sz="2000" b="1" dirty="0">
                <a:solidFill>
                  <a:srgbClr val="FFFFFF"/>
                </a:solidFill>
              </a:rPr>
              <a:t>competências, experiências e esforços </a:t>
            </a:r>
            <a:r>
              <a:rPr lang="pt-BR" sz="2000" b="1" dirty="0" smtClean="0">
                <a:solidFill>
                  <a:srgbClr val="FFFFFF"/>
                </a:solidFill>
              </a:rPr>
              <a:t>para criar o CR359.</a:t>
            </a:r>
            <a:endParaRPr lang="pt-BR" sz="2000" dirty="0">
              <a:solidFill>
                <a:srgbClr val="FFFFFF"/>
              </a:solidFill>
            </a:endParaRPr>
          </a:p>
        </p:txBody>
      </p:sp>
      <p:sp>
        <p:nvSpPr>
          <p:cNvPr id="4" name="Retângulo 3"/>
          <p:cNvSpPr/>
          <p:nvPr/>
        </p:nvSpPr>
        <p:spPr>
          <a:xfrm>
            <a:off x="3048000" y="-1464647"/>
            <a:ext cx="6096000" cy="369332"/>
          </a:xfrm>
          <a:prstGeom prst="rect">
            <a:avLst/>
          </a:prstGeom>
        </p:spPr>
        <p:txBody>
          <a:bodyPr>
            <a:spAutoFit/>
          </a:bodyPr>
          <a:lstStyle/>
          <a:p>
            <a:pPr algn="just"/>
            <a:endParaRPr lang="pt-BR" dirty="0">
              <a:effectLst/>
            </a:endParaRPr>
          </a:p>
        </p:txBody>
      </p:sp>
      <p:pic>
        <p:nvPicPr>
          <p:cNvPr id="9" name="Imagem 8"/>
          <p:cNvPicPr>
            <a:picLocks noChangeAspect="1"/>
          </p:cNvPicPr>
          <p:nvPr/>
        </p:nvPicPr>
        <p:blipFill rotWithShape="1">
          <a:blip r:embed="rId2" cstate="print">
            <a:extLst>
              <a:ext uri="{28A0092B-C50C-407E-A947-70E740481C1C}">
                <a14:useLocalDpi xmlns:a14="http://schemas.microsoft.com/office/drawing/2010/main" val="0"/>
              </a:ext>
            </a:extLst>
          </a:blip>
          <a:srcRect l="-1631" t="57474" r="64920" b="-1048"/>
          <a:stretch/>
        </p:blipFill>
        <p:spPr>
          <a:xfrm>
            <a:off x="5795823" y="5622462"/>
            <a:ext cx="996175" cy="948734"/>
          </a:xfrm>
          <a:prstGeom prst="rect">
            <a:avLst/>
          </a:prstGeom>
        </p:spPr>
      </p:pic>
    </p:spTree>
    <p:extLst>
      <p:ext uri="{BB962C8B-B14F-4D97-AF65-F5344CB8AC3E}">
        <p14:creationId xmlns:p14="http://schemas.microsoft.com/office/powerpoint/2010/main" val="3829509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rgbClr val="ED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Elipse 5"/>
          <p:cNvSpPr/>
          <p:nvPr/>
        </p:nvSpPr>
        <p:spPr>
          <a:xfrm>
            <a:off x="933103" y="-1549829"/>
            <a:ext cx="10442652" cy="1044265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ítulo 1"/>
          <p:cNvSpPr>
            <a:spLocks noGrp="1"/>
          </p:cNvSpPr>
          <p:nvPr>
            <p:ph type="title"/>
          </p:nvPr>
        </p:nvSpPr>
        <p:spPr>
          <a:xfrm>
            <a:off x="838200" y="938562"/>
            <a:ext cx="10515600" cy="1325563"/>
          </a:xfrm>
        </p:spPr>
        <p:txBody>
          <a:bodyPr>
            <a:normAutofit/>
          </a:bodyPr>
          <a:lstStyle/>
          <a:p>
            <a:pPr algn="ctr"/>
            <a:r>
              <a:rPr lang="pt-BR" sz="4000" dirty="0" smtClean="0">
                <a:solidFill>
                  <a:srgbClr val="142042"/>
                </a:solidFill>
              </a:rPr>
              <a:t>Mais profundidade com mais leveza</a:t>
            </a:r>
            <a:endParaRPr lang="pt-BR" sz="4000" dirty="0">
              <a:solidFill>
                <a:srgbClr val="142042"/>
              </a:solidFill>
            </a:endParaRPr>
          </a:p>
        </p:txBody>
      </p:sp>
      <p:sp>
        <p:nvSpPr>
          <p:cNvPr id="3" name="Espaço Reservado para Conteúdo 2"/>
          <p:cNvSpPr>
            <a:spLocks noGrp="1"/>
          </p:cNvSpPr>
          <p:nvPr>
            <p:ph idx="1"/>
          </p:nvPr>
        </p:nvSpPr>
        <p:spPr>
          <a:xfrm>
            <a:off x="1735809" y="2104595"/>
            <a:ext cx="8679051" cy="4351338"/>
          </a:xfrm>
        </p:spPr>
        <p:txBody>
          <a:bodyPr>
            <a:normAutofit/>
          </a:bodyPr>
          <a:lstStyle/>
          <a:p>
            <a:pPr marL="0" indent="0" algn="ctr">
              <a:buNone/>
            </a:pPr>
            <a:r>
              <a:rPr lang="pt-BR" sz="2000" dirty="0" smtClean="0">
                <a:solidFill>
                  <a:schemeClr val="bg1"/>
                </a:solidFill>
              </a:rPr>
              <a:t>Acreditamos em </a:t>
            </a:r>
            <a:r>
              <a:rPr lang="pt-BR" sz="2000" dirty="0">
                <a:solidFill>
                  <a:schemeClr val="bg1"/>
                </a:solidFill>
              </a:rPr>
              <a:t>trabalho </a:t>
            </a:r>
            <a:r>
              <a:rPr lang="pt-BR" sz="2000" dirty="0" smtClean="0">
                <a:solidFill>
                  <a:schemeClr val="bg1"/>
                </a:solidFill>
              </a:rPr>
              <a:t>colaborativo. Em estruturas leves e com alta senioridade. </a:t>
            </a:r>
          </a:p>
          <a:p>
            <a:pPr marL="0" indent="0" algn="ctr">
              <a:buNone/>
            </a:pPr>
            <a:r>
              <a:rPr lang="pt-BR" sz="2000" dirty="0" smtClean="0">
                <a:solidFill>
                  <a:schemeClr val="bg1"/>
                </a:solidFill>
              </a:rPr>
              <a:t>Desenvolvemos a capacidade de ouvir e tomar decisões.</a:t>
            </a:r>
          </a:p>
          <a:p>
            <a:pPr marL="0" indent="0" algn="ctr">
              <a:buNone/>
            </a:pPr>
            <a:r>
              <a:rPr lang="pt-BR" sz="2000" dirty="0" smtClean="0">
                <a:solidFill>
                  <a:schemeClr val="bg1"/>
                </a:solidFill>
              </a:rPr>
              <a:t>Falamos </a:t>
            </a:r>
            <a:r>
              <a:rPr lang="pt-BR" sz="2000" i="1" dirty="0" smtClean="0">
                <a:solidFill>
                  <a:schemeClr val="bg1"/>
                </a:solidFill>
              </a:rPr>
              <a:t>business. </a:t>
            </a:r>
            <a:r>
              <a:rPr lang="pt-BR" sz="2000" dirty="0">
                <a:solidFill>
                  <a:schemeClr val="bg1"/>
                </a:solidFill>
              </a:rPr>
              <a:t>T</a:t>
            </a:r>
            <a:r>
              <a:rPr lang="pt-BR" sz="2000" dirty="0" smtClean="0">
                <a:solidFill>
                  <a:schemeClr val="bg1"/>
                </a:solidFill>
              </a:rPr>
              <a:t>emos agilidade para mudar e compromisso com prazos.</a:t>
            </a:r>
          </a:p>
          <a:p>
            <a:pPr marL="0" indent="0" algn="ctr">
              <a:buNone/>
            </a:pPr>
            <a:r>
              <a:rPr lang="pt-BR" sz="2000" dirty="0" smtClean="0">
                <a:solidFill>
                  <a:schemeClr val="bg1"/>
                </a:solidFill>
              </a:rPr>
              <a:t>Bom humor, profundidade, atitude e profissionalismo. </a:t>
            </a:r>
          </a:p>
          <a:p>
            <a:pPr marL="0" indent="0" algn="ctr">
              <a:buNone/>
            </a:pPr>
            <a:r>
              <a:rPr lang="pt-BR" sz="2000" dirty="0" smtClean="0">
                <a:solidFill>
                  <a:schemeClr val="bg1"/>
                </a:solidFill>
              </a:rPr>
              <a:t>Somos assim. Unimos experiências e </a:t>
            </a:r>
            <a:r>
              <a:rPr lang="pt-BR" sz="2000" dirty="0">
                <a:solidFill>
                  <a:schemeClr val="bg1"/>
                </a:solidFill>
              </a:rPr>
              <a:t>histórias de vida e competências de maneira natural e saudável. </a:t>
            </a:r>
            <a:r>
              <a:rPr lang="pt-BR" sz="2000" dirty="0" smtClean="0">
                <a:solidFill>
                  <a:schemeClr val="bg1"/>
                </a:solidFill>
              </a:rPr>
              <a:t>Os </a:t>
            </a:r>
            <a:r>
              <a:rPr lang="pt-BR" sz="2000" dirty="0">
                <a:solidFill>
                  <a:schemeClr val="bg1"/>
                </a:solidFill>
              </a:rPr>
              <a:t>papéis são </a:t>
            </a:r>
            <a:r>
              <a:rPr lang="pt-BR" sz="2000" dirty="0" smtClean="0">
                <a:solidFill>
                  <a:schemeClr val="bg1"/>
                </a:solidFill>
              </a:rPr>
              <a:t>individuais, </a:t>
            </a:r>
            <a:r>
              <a:rPr lang="pt-BR" sz="2000" dirty="0">
                <a:solidFill>
                  <a:schemeClr val="bg1"/>
                </a:solidFill>
              </a:rPr>
              <a:t>mas </a:t>
            </a:r>
            <a:r>
              <a:rPr lang="pt-BR" sz="2000" dirty="0" smtClean="0">
                <a:solidFill>
                  <a:schemeClr val="bg1"/>
                </a:solidFill>
              </a:rPr>
              <a:t>o conjunto é resultado de todos. Porque no centro dos negócios, das marcas e dos desafios está o que mais importa: o ser humano.</a:t>
            </a:r>
            <a:endParaRPr lang="pt-BR" sz="2000" dirty="0">
              <a:solidFill>
                <a:schemeClr val="bg1"/>
              </a:solidFill>
            </a:endParaRPr>
          </a:p>
        </p:txBody>
      </p:sp>
      <p:sp>
        <p:nvSpPr>
          <p:cNvPr id="4" name="Retângulo 3"/>
          <p:cNvSpPr/>
          <p:nvPr/>
        </p:nvSpPr>
        <p:spPr>
          <a:xfrm>
            <a:off x="3048000" y="-1464647"/>
            <a:ext cx="6096000" cy="369332"/>
          </a:xfrm>
          <a:prstGeom prst="rect">
            <a:avLst/>
          </a:prstGeom>
        </p:spPr>
        <p:txBody>
          <a:bodyPr>
            <a:spAutoFit/>
          </a:bodyPr>
          <a:lstStyle/>
          <a:p>
            <a:pPr algn="just"/>
            <a:endParaRPr lang="pt-BR" dirty="0">
              <a:effectLst/>
            </a:endParaRPr>
          </a:p>
        </p:txBody>
      </p:sp>
      <p:pic>
        <p:nvPicPr>
          <p:cNvPr id="9" name="Imagem 8"/>
          <p:cNvPicPr>
            <a:picLocks noChangeAspect="1"/>
          </p:cNvPicPr>
          <p:nvPr/>
        </p:nvPicPr>
        <p:blipFill rotWithShape="1">
          <a:blip r:embed="rId2" cstate="print">
            <a:extLst>
              <a:ext uri="{28A0092B-C50C-407E-A947-70E740481C1C}">
                <a14:useLocalDpi xmlns:a14="http://schemas.microsoft.com/office/drawing/2010/main" val="0"/>
              </a:ext>
            </a:extLst>
          </a:blip>
          <a:srcRect l="-1631" t="57474" r="64920" b="-1048"/>
          <a:stretch/>
        </p:blipFill>
        <p:spPr>
          <a:xfrm>
            <a:off x="5795823" y="5622462"/>
            <a:ext cx="996175" cy="948734"/>
          </a:xfrm>
          <a:prstGeom prst="rect">
            <a:avLst/>
          </a:prstGeom>
        </p:spPr>
      </p:pic>
    </p:spTree>
    <p:extLst>
      <p:ext uri="{BB962C8B-B14F-4D97-AF65-F5344CB8AC3E}">
        <p14:creationId xmlns:p14="http://schemas.microsoft.com/office/powerpoint/2010/main" val="727224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0"/>
            <a:ext cx="12192000" cy="6858000"/>
          </a:xfrm>
          <a:prstGeom prst="rect">
            <a:avLst/>
          </a:prstGeom>
          <a:solidFill>
            <a:srgbClr val="142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Elipse 5"/>
          <p:cNvSpPr/>
          <p:nvPr/>
        </p:nvSpPr>
        <p:spPr>
          <a:xfrm>
            <a:off x="933103" y="-1549829"/>
            <a:ext cx="10442652" cy="1044265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ítulo 1"/>
          <p:cNvSpPr>
            <a:spLocks noGrp="1"/>
          </p:cNvSpPr>
          <p:nvPr>
            <p:ph type="title"/>
          </p:nvPr>
        </p:nvSpPr>
        <p:spPr>
          <a:xfrm>
            <a:off x="885092" y="1554021"/>
            <a:ext cx="10515600" cy="1325563"/>
          </a:xfrm>
        </p:spPr>
        <p:txBody>
          <a:bodyPr/>
          <a:lstStyle/>
          <a:p>
            <a:pPr algn="ctr"/>
            <a:r>
              <a:rPr lang="pt-BR" dirty="0" smtClean="0">
                <a:solidFill>
                  <a:srgbClr val="ED6601"/>
                </a:solidFill>
                <a:latin typeface="+mn-lt"/>
              </a:rPr>
              <a:t>Vamos ao</a:t>
            </a:r>
            <a:endParaRPr lang="pt-BR" dirty="0">
              <a:solidFill>
                <a:srgbClr val="ED6601"/>
              </a:solidFill>
              <a:latin typeface="+mn-lt"/>
            </a:endParaRPr>
          </a:p>
        </p:txBody>
      </p:sp>
      <p:sp>
        <p:nvSpPr>
          <p:cNvPr id="4" name="Retângulo 3"/>
          <p:cNvSpPr/>
          <p:nvPr/>
        </p:nvSpPr>
        <p:spPr>
          <a:xfrm>
            <a:off x="3048000" y="-1464647"/>
            <a:ext cx="6096000" cy="369332"/>
          </a:xfrm>
          <a:prstGeom prst="rect">
            <a:avLst/>
          </a:prstGeom>
        </p:spPr>
        <p:txBody>
          <a:bodyPr>
            <a:spAutoFit/>
          </a:bodyPr>
          <a:lstStyle/>
          <a:p>
            <a:pPr algn="just"/>
            <a:endParaRPr lang="pt-BR" dirty="0">
              <a:effectLst/>
            </a:endParaRPr>
          </a:p>
        </p:txBody>
      </p:sp>
      <p:pic>
        <p:nvPicPr>
          <p:cNvPr id="8" name="Imagem 7"/>
          <p:cNvPicPr>
            <a:picLocks noChangeAspect="1"/>
          </p:cNvPicPr>
          <p:nvPr/>
        </p:nvPicPr>
        <p:blipFill rotWithShape="1">
          <a:blip r:embed="rId2" cstate="print">
            <a:extLst>
              <a:ext uri="{28A0092B-C50C-407E-A947-70E740481C1C}">
                <a14:useLocalDpi xmlns:a14="http://schemas.microsoft.com/office/drawing/2010/main" val="0"/>
              </a:ext>
            </a:extLst>
          </a:blip>
          <a:srcRect l="-1631" t="57474" r="64920" b="-1048"/>
          <a:stretch/>
        </p:blipFill>
        <p:spPr>
          <a:xfrm>
            <a:off x="4939107" y="2415151"/>
            <a:ext cx="2638337" cy="2512691"/>
          </a:xfrm>
          <a:prstGeom prst="rect">
            <a:avLst/>
          </a:prstGeom>
        </p:spPr>
      </p:pic>
    </p:spTree>
    <p:extLst>
      <p:ext uri="{BB962C8B-B14F-4D97-AF65-F5344CB8AC3E}">
        <p14:creationId xmlns:p14="http://schemas.microsoft.com/office/powerpoint/2010/main" val="2737475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0" y="0"/>
            <a:ext cx="51131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5" name="Imagem 14"/>
          <p:cNvPicPr>
            <a:picLocks noChangeAspect="1"/>
          </p:cNvPicPr>
          <p:nvPr/>
        </p:nvPicPr>
        <p:blipFill rotWithShape="1">
          <a:blip r:embed="rId2" cstate="print">
            <a:extLst>
              <a:ext uri="{28A0092B-C50C-407E-A947-70E740481C1C}">
                <a14:useLocalDpi xmlns:a14="http://schemas.microsoft.com/office/drawing/2010/main" val="0"/>
              </a:ext>
            </a:extLst>
          </a:blip>
          <a:srcRect t="444" r="16000" b="1441"/>
          <a:stretch/>
        </p:blipFill>
        <p:spPr>
          <a:xfrm>
            <a:off x="5113102" y="0"/>
            <a:ext cx="7078898" cy="6858000"/>
          </a:xfrm>
          <a:prstGeom prst="rect">
            <a:avLst/>
          </a:prstGeom>
        </p:spPr>
      </p:pic>
      <p:sp>
        <p:nvSpPr>
          <p:cNvPr id="2" name="Título 1"/>
          <p:cNvSpPr>
            <a:spLocks noGrp="1"/>
          </p:cNvSpPr>
          <p:nvPr>
            <p:ph type="title"/>
          </p:nvPr>
        </p:nvSpPr>
        <p:spPr>
          <a:xfrm>
            <a:off x="2778808" y="267121"/>
            <a:ext cx="4316186" cy="1325563"/>
          </a:xfrm>
        </p:spPr>
        <p:txBody>
          <a:bodyPr>
            <a:normAutofit/>
          </a:bodyPr>
          <a:lstStyle/>
          <a:p>
            <a:r>
              <a:rPr lang="pt-BR" sz="4000" b="1" dirty="0">
                <a:solidFill>
                  <a:srgbClr val="332B5B"/>
                </a:solidFill>
              </a:rPr>
              <a:t>O que </a:t>
            </a:r>
            <a:r>
              <a:rPr lang="pt-BR" sz="4000" b="1" dirty="0" smtClean="0">
                <a:solidFill>
                  <a:srgbClr val="332B5B"/>
                </a:solidFill>
              </a:rPr>
              <a:t>é</a:t>
            </a:r>
            <a:endParaRPr lang="pt-BR" sz="4000" b="1" dirty="0">
              <a:solidFill>
                <a:srgbClr val="332B5B"/>
              </a:solidFill>
            </a:endParaRPr>
          </a:p>
        </p:txBody>
      </p:sp>
      <p:sp>
        <p:nvSpPr>
          <p:cNvPr id="3" name="Espaço Reservado para Conteúdo 2"/>
          <p:cNvSpPr>
            <a:spLocks noGrp="1"/>
          </p:cNvSpPr>
          <p:nvPr>
            <p:ph idx="1"/>
          </p:nvPr>
        </p:nvSpPr>
        <p:spPr>
          <a:xfrm>
            <a:off x="2825301" y="1282717"/>
            <a:ext cx="4108341" cy="4137864"/>
          </a:xfrm>
        </p:spPr>
        <p:txBody>
          <a:bodyPr>
            <a:noAutofit/>
          </a:bodyPr>
          <a:lstStyle/>
          <a:p>
            <a:pPr marL="0" indent="0">
              <a:lnSpc>
                <a:spcPct val="100000"/>
              </a:lnSpc>
              <a:buNone/>
            </a:pPr>
            <a:r>
              <a:rPr lang="pt-BR" sz="2000" dirty="0" smtClean="0">
                <a:solidFill>
                  <a:srgbClr val="332B5B"/>
                </a:solidFill>
              </a:rPr>
              <a:t>Criamos uma metodologia </a:t>
            </a:r>
            <a:r>
              <a:rPr lang="pt-BR" sz="2000" dirty="0">
                <a:solidFill>
                  <a:srgbClr val="332B5B"/>
                </a:solidFill>
              </a:rPr>
              <a:t>própria, desenvolvida com o objetivo de mapear o </a:t>
            </a:r>
            <a:r>
              <a:rPr lang="pt-BR" sz="2000" b="1" dirty="0">
                <a:solidFill>
                  <a:srgbClr val="332B5B"/>
                </a:solidFill>
              </a:rPr>
              <a:t>Capital </a:t>
            </a:r>
            <a:r>
              <a:rPr lang="pt-BR" sz="2000" b="1" dirty="0" err="1">
                <a:solidFill>
                  <a:srgbClr val="332B5B"/>
                </a:solidFill>
              </a:rPr>
              <a:t>Reputacional</a:t>
            </a:r>
            <a:r>
              <a:rPr lang="pt-BR" sz="2000" b="1" dirty="0">
                <a:solidFill>
                  <a:srgbClr val="332B5B"/>
                </a:solidFill>
              </a:rPr>
              <a:t> </a:t>
            </a:r>
            <a:r>
              <a:rPr lang="pt-BR" sz="2000" dirty="0">
                <a:solidFill>
                  <a:srgbClr val="332B5B"/>
                </a:solidFill>
              </a:rPr>
              <a:t>de </a:t>
            </a:r>
            <a:r>
              <a:rPr lang="pt-BR" sz="2000" dirty="0" smtClean="0">
                <a:solidFill>
                  <a:srgbClr val="332B5B"/>
                </a:solidFill>
              </a:rPr>
              <a:t>marcas</a:t>
            </a:r>
            <a:r>
              <a:rPr lang="pt-BR" sz="2000" dirty="0">
                <a:solidFill>
                  <a:srgbClr val="332B5B"/>
                </a:solidFill>
              </a:rPr>
              <a:t>, </a:t>
            </a:r>
            <a:r>
              <a:rPr lang="pt-BR" sz="2000" dirty="0" smtClean="0">
                <a:solidFill>
                  <a:srgbClr val="332B5B"/>
                </a:solidFill>
              </a:rPr>
              <a:t>empresas</a:t>
            </a:r>
            <a:r>
              <a:rPr lang="pt-BR" sz="2000" dirty="0">
                <a:solidFill>
                  <a:srgbClr val="332B5B"/>
                </a:solidFill>
              </a:rPr>
              <a:t>, </a:t>
            </a:r>
            <a:r>
              <a:rPr lang="pt-BR" sz="2000" dirty="0" smtClean="0">
                <a:solidFill>
                  <a:srgbClr val="332B5B"/>
                </a:solidFill>
              </a:rPr>
              <a:t>instituições,</a:t>
            </a:r>
            <a:br>
              <a:rPr lang="pt-BR" sz="2000" dirty="0" smtClean="0">
                <a:solidFill>
                  <a:srgbClr val="332B5B"/>
                </a:solidFill>
              </a:rPr>
            </a:br>
            <a:r>
              <a:rPr lang="pt-BR" sz="2000" dirty="0" smtClean="0">
                <a:solidFill>
                  <a:srgbClr val="332B5B"/>
                </a:solidFill>
              </a:rPr>
              <a:t>sob </a:t>
            </a:r>
            <a:r>
              <a:rPr lang="pt-BR" sz="2000" dirty="0">
                <a:solidFill>
                  <a:srgbClr val="332B5B"/>
                </a:solidFill>
              </a:rPr>
              <a:t>o olhar </a:t>
            </a:r>
            <a:r>
              <a:rPr lang="pt-BR" sz="2000" i="1" dirty="0" err="1">
                <a:solidFill>
                  <a:srgbClr val="332B5B"/>
                </a:solidFill>
              </a:rPr>
              <a:t>multistakeholder</a:t>
            </a:r>
            <a:r>
              <a:rPr lang="pt-BR" sz="2000" dirty="0">
                <a:solidFill>
                  <a:srgbClr val="332B5B"/>
                </a:solidFill>
              </a:rPr>
              <a:t>. </a:t>
            </a:r>
          </a:p>
          <a:p>
            <a:pPr marL="0" indent="0">
              <a:lnSpc>
                <a:spcPct val="100000"/>
              </a:lnSpc>
              <a:buNone/>
            </a:pPr>
            <a:r>
              <a:rPr lang="pt-BR" sz="2000" dirty="0" smtClean="0">
                <a:solidFill>
                  <a:srgbClr val="332B5B"/>
                </a:solidFill>
              </a:rPr>
              <a:t>O CR359</a:t>
            </a:r>
            <a:r>
              <a:rPr lang="pt-BR" sz="2000" baseline="30000" dirty="0">
                <a:solidFill>
                  <a:srgbClr val="332B5B"/>
                </a:solidFill>
              </a:rPr>
              <a:t>®</a:t>
            </a:r>
            <a:r>
              <a:rPr lang="pt-BR" sz="2000" dirty="0">
                <a:solidFill>
                  <a:srgbClr val="332B5B"/>
                </a:solidFill>
              </a:rPr>
              <a:t> reúne, numa única </a:t>
            </a:r>
            <a:r>
              <a:rPr lang="pt-BR" sz="2000" dirty="0" smtClean="0">
                <a:solidFill>
                  <a:srgbClr val="332B5B"/>
                </a:solidFill>
              </a:rPr>
              <a:t>ferramenta tudo que um direcionamento estratégico precisa: </a:t>
            </a:r>
            <a:r>
              <a:rPr lang="pt-BR" sz="2000" dirty="0">
                <a:solidFill>
                  <a:srgbClr val="332B5B"/>
                </a:solidFill>
              </a:rPr>
              <a:t>análise, diagnóstico, planejamento, execução e </a:t>
            </a:r>
            <a:r>
              <a:rPr lang="pt-BR" sz="2000" i="1" dirty="0" err="1">
                <a:solidFill>
                  <a:srgbClr val="332B5B"/>
                </a:solidFill>
              </a:rPr>
              <a:t>tracking</a:t>
            </a:r>
            <a:r>
              <a:rPr lang="pt-BR" sz="2000" i="1" dirty="0">
                <a:solidFill>
                  <a:srgbClr val="332B5B"/>
                </a:solidFill>
              </a:rPr>
              <a:t> de </a:t>
            </a:r>
            <a:r>
              <a:rPr lang="pt-BR" sz="2000" i="1" dirty="0" err="1" smtClean="0">
                <a:solidFill>
                  <a:srgbClr val="332B5B"/>
                </a:solidFill>
              </a:rPr>
              <a:t>KPIs</a:t>
            </a:r>
            <a:r>
              <a:rPr lang="pt-BR" sz="2000" i="1" dirty="0" smtClean="0">
                <a:solidFill>
                  <a:srgbClr val="332B5B"/>
                </a:solidFill>
              </a:rPr>
              <a:t>.</a:t>
            </a:r>
          </a:p>
          <a:p>
            <a:pPr marL="0" indent="0">
              <a:lnSpc>
                <a:spcPct val="100000"/>
              </a:lnSpc>
              <a:buNone/>
            </a:pPr>
            <a:r>
              <a:rPr lang="pt-BR" sz="2000" dirty="0" smtClean="0">
                <a:solidFill>
                  <a:srgbClr val="332B5B"/>
                </a:solidFill>
              </a:rPr>
              <a:t>A gestão </a:t>
            </a:r>
            <a:r>
              <a:rPr lang="pt-BR" sz="2000" dirty="0">
                <a:solidFill>
                  <a:srgbClr val="332B5B"/>
                </a:solidFill>
              </a:rPr>
              <a:t>de situações delicadas ou críticas que colocam em risco </a:t>
            </a:r>
            <a:r>
              <a:rPr lang="pt-BR" sz="2000" dirty="0" smtClean="0">
                <a:solidFill>
                  <a:srgbClr val="332B5B"/>
                </a:solidFill>
              </a:rPr>
              <a:t>a </a:t>
            </a:r>
            <a:r>
              <a:rPr lang="pt-BR" sz="2000" dirty="0">
                <a:solidFill>
                  <a:srgbClr val="332B5B"/>
                </a:solidFill>
              </a:rPr>
              <a:t>imagem e, por consequência, </a:t>
            </a:r>
            <a:r>
              <a:rPr lang="pt-BR" sz="2000" dirty="0" smtClean="0">
                <a:solidFill>
                  <a:srgbClr val="332B5B"/>
                </a:solidFill>
              </a:rPr>
              <a:t>a </a:t>
            </a:r>
            <a:r>
              <a:rPr lang="pt-BR" sz="2000" dirty="0">
                <a:solidFill>
                  <a:srgbClr val="332B5B"/>
                </a:solidFill>
              </a:rPr>
              <a:t>reputação das </a:t>
            </a:r>
            <a:r>
              <a:rPr lang="pt-BR" sz="2000" dirty="0" smtClean="0">
                <a:solidFill>
                  <a:srgbClr val="332B5B"/>
                </a:solidFill>
              </a:rPr>
              <a:t>marcas está contemplada no CR359. </a:t>
            </a:r>
            <a:endParaRPr lang="pt-BR" sz="2000" dirty="0">
              <a:solidFill>
                <a:srgbClr val="332B5B"/>
              </a:solidFill>
            </a:endParaRPr>
          </a:p>
        </p:txBody>
      </p:sp>
      <p:pic>
        <p:nvPicPr>
          <p:cNvPr id="6" name="Imagem 5"/>
          <p:cNvPicPr>
            <a:picLocks noChangeAspect="1"/>
          </p:cNvPicPr>
          <p:nvPr/>
        </p:nvPicPr>
        <p:blipFill rotWithShape="1">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l="63737" t="58032" r="-448" b="-1606"/>
          <a:stretch/>
        </p:blipFill>
        <p:spPr>
          <a:xfrm>
            <a:off x="560646" y="2757304"/>
            <a:ext cx="1270781" cy="1210262"/>
          </a:xfrm>
          <a:prstGeom prst="rect">
            <a:avLst/>
          </a:prstGeom>
        </p:spPr>
      </p:pic>
      <p:cxnSp>
        <p:nvCxnSpPr>
          <p:cNvPr id="9" name="Conector reto 8"/>
          <p:cNvCxnSpPr/>
          <p:nvPr/>
        </p:nvCxnSpPr>
        <p:spPr>
          <a:xfrm>
            <a:off x="2216254" y="929903"/>
            <a:ext cx="0" cy="4928456"/>
          </a:xfrm>
          <a:prstGeom prst="line">
            <a:avLst/>
          </a:prstGeom>
          <a:ln>
            <a:solidFill>
              <a:srgbClr val="332B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2123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ângulo 15"/>
          <p:cNvSpPr/>
          <p:nvPr/>
        </p:nvSpPr>
        <p:spPr>
          <a:xfrm>
            <a:off x="0" y="0"/>
            <a:ext cx="51131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5" name="Imagem 14"/>
          <p:cNvPicPr>
            <a:picLocks noChangeAspect="1"/>
          </p:cNvPicPr>
          <p:nvPr/>
        </p:nvPicPr>
        <p:blipFill rotWithShape="1">
          <a:blip r:embed="rId2" cstate="print">
            <a:extLst>
              <a:ext uri="{28A0092B-C50C-407E-A947-70E740481C1C}">
                <a14:useLocalDpi xmlns:a14="http://schemas.microsoft.com/office/drawing/2010/main" val="0"/>
              </a:ext>
            </a:extLst>
          </a:blip>
          <a:srcRect t="444" r="16000" b="1441"/>
          <a:stretch/>
        </p:blipFill>
        <p:spPr>
          <a:xfrm>
            <a:off x="5113102" y="0"/>
            <a:ext cx="7078898" cy="6858000"/>
          </a:xfrm>
          <a:prstGeom prst="rect">
            <a:avLst/>
          </a:prstGeom>
        </p:spPr>
      </p:pic>
      <p:sp>
        <p:nvSpPr>
          <p:cNvPr id="2" name="Título 1"/>
          <p:cNvSpPr>
            <a:spLocks noGrp="1"/>
          </p:cNvSpPr>
          <p:nvPr>
            <p:ph type="title"/>
          </p:nvPr>
        </p:nvSpPr>
        <p:spPr>
          <a:xfrm>
            <a:off x="2449901" y="155275"/>
            <a:ext cx="5247088" cy="1642717"/>
          </a:xfrm>
        </p:spPr>
        <p:txBody>
          <a:bodyPr>
            <a:normAutofit/>
          </a:bodyPr>
          <a:lstStyle/>
          <a:p>
            <a:r>
              <a:rPr lang="pt-BR" sz="3600" b="1" dirty="0" smtClean="0">
                <a:solidFill>
                  <a:srgbClr val="332B5B"/>
                </a:solidFill>
              </a:rPr>
              <a:t>Por que 359 e não 360?</a:t>
            </a:r>
            <a:endParaRPr lang="pt-BR" sz="3600" b="1" dirty="0">
              <a:solidFill>
                <a:srgbClr val="332B5B"/>
              </a:solidFill>
            </a:endParaRPr>
          </a:p>
        </p:txBody>
      </p:sp>
      <p:sp>
        <p:nvSpPr>
          <p:cNvPr id="3" name="Espaço Reservado para Conteúdo 2"/>
          <p:cNvSpPr>
            <a:spLocks noGrp="1"/>
          </p:cNvSpPr>
          <p:nvPr>
            <p:ph idx="1"/>
          </p:nvPr>
        </p:nvSpPr>
        <p:spPr>
          <a:xfrm>
            <a:off x="2485072" y="1312180"/>
            <a:ext cx="4494626" cy="4137864"/>
          </a:xfrm>
        </p:spPr>
        <p:txBody>
          <a:bodyPr>
            <a:noAutofit/>
          </a:bodyPr>
          <a:lstStyle/>
          <a:p>
            <a:pPr marL="0" indent="0">
              <a:lnSpc>
                <a:spcPct val="100000"/>
              </a:lnSpc>
              <a:buNone/>
            </a:pPr>
            <a:r>
              <a:rPr lang="pt-BR" sz="2000" dirty="0" smtClean="0">
                <a:solidFill>
                  <a:srgbClr val="332B5B"/>
                </a:solidFill>
              </a:rPr>
              <a:t>Porque sempre </a:t>
            </a:r>
            <a:r>
              <a:rPr lang="pt-BR" sz="2000" dirty="0">
                <a:solidFill>
                  <a:srgbClr val="332B5B"/>
                </a:solidFill>
              </a:rPr>
              <a:t>haverá </a:t>
            </a:r>
            <a:r>
              <a:rPr lang="pt-BR" sz="2000" dirty="0" smtClean="0">
                <a:solidFill>
                  <a:srgbClr val="332B5B"/>
                </a:solidFill>
              </a:rPr>
              <a:t>espaço para novas </a:t>
            </a:r>
            <a:r>
              <a:rPr lang="pt-BR" sz="2000" dirty="0">
                <a:solidFill>
                  <a:srgbClr val="332B5B"/>
                </a:solidFill>
              </a:rPr>
              <a:t>alternativas, novos rumos, novas possibilidades. </a:t>
            </a:r>
            <a:r>
              <a:rPr lang="pt-BR" sz="2000" dirty="0" smtClean="0">
                <a:solidFill>
                  <a:srgbClr val="332B5B"/>
                </a:solidFill>
              </a:rPr>
              <a:t>O desafio </a:t>
            </a:r>
            <a:r>
              <a:rPr lang="pt-BR" sz="2000" dirty="0">
                <a:solidFill>
                  <a:srgbClr val="332B5B"/>
                </a:solidFill>
              </a:rPr>
              <a:t>de </a:t>
            </a:r>
            <a:r>
              <a:rPr lang="pt-BR" sz="2000" dirty="0" smtClean="0">
                <a:solidFill>
                  <a:srgbClr val="332B5B"/>
                </a:solidFill>
              </a:rPr>
              <a:t>todos é continuar evoluindo. Sempre.</a:t>
            </a:r>
          </a:p>
          <a:p>
            <a:pPr marL="0" indent="0">
              <a:lnSpc>
                <a:spcPct val="100000"/>
              </a:lnSpc>
              <a:buNone/>
            </a:pPr>
            <a:r>
              <a:rPr lang="pt-BR" sz="2000" dirty="0" smtClean="0">
                <a:solidFill>
                  <a:srgbClr val="332B5B"/>
                </a:solidFill>
              </a:rPr>
              <a:t>359 </a:t>
            </a:r>
            <a:r>
              <a:rPr lang="pt-BR" sz="2000" dirty="0">
                <a:solidFill>
                  <a:srgbClr val="332B5B"/>
                </a:solidFill>
              </a:rPr>
              <a:t>é isso! É cultivar espaço para o mais e o melhor! </a:t>
            </a:r>
          </a:p>
          <a:p>
            <a:pPr marL="0" indent="0">
              <a:lnSpc>
                <a:spcPct val="100000"/>
              </a:lnSpc>
              <a:buNone/>
            </a:pPr>
            <a:endParaRPr lang="pt-BR" sz="2000" dirty="0">
              <a:solidFill>
                <a:srgbClr val="332B5B"/>
              </a:solidFill>
            </a:endParaRPr>
          </a:p>
        </p:txBody>
      </p:sp>
      <p:pic>
        <p:nvPicPr>
          <p:cNvPr id="6" name="Imagem 5"/>
          <p:cNvPicPr>
            <a:picLocks noChangeAspect="1"/>
          </p:cNvPicPr>
          <p:nvPr/>
        </p:nvPicPr>
        <p:blipFill rotWithShape="1">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l="63737" t="58032" r="-448" b="-1606"/>
          <a:stretch/>
        </p:blipFill>
        <p:spPr>
          <a:xfrm>
            <a:off x="560646" y="2757304"/>
            <a:ext cx="1270781" cy="1210262"/>
          </a:xfrm>
          <a:prstGeom prst="rect">
            <a:avLst/>
          </a:prstGeom>
        </p:spPr>
      </p:pic>
      <p:cxnSp>
        <p:nvCxnSpPr>
          <p:cNvPr id="9" name="Conector reto 8"/>
          <p:cNvCxnSpPr/>
          <p:nvPr/>
        </p:nvCxnSpPr>
        <p:spPr>
          <a:xfrm>
            <a:off x="2216254" y="726831"/>
            <a:ext cx="0" cy="5509846"/>
          </a:xfrm>
          <a:prstGeom prst="line">
            <a:avLst/>
          </a:prstGeom>
          <a:ln>
            <a:solidFill>
              <a:srgbClr val="332B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29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12192000" cy="6858000"/>
          </a:xfrm>
          <a:prstGeom prst="rect">
            <a:avLst/>
          </a:prstGeom>
          <a:solidFill>
            <a:srgbClr val="ED66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Título 1"/>
          <p:cNvSpPr>
            <a:spLocks noGrp="1"/>
          </p:cNvSpPr>
          <p:nvPr>
            <p:ph type="title"/>
          </p:nvPr>
        </p:nvSpPr>
        <p:spPr>
          <a:xfrm>
            <a:off x="3989524" y="2397551"/>
            <a:ext cx="2168472" cy="1929768"/>
          </a:xfrm>
        </p:spPr>
        <p:txBody>
          <a:bodyPr/>
          <a:lstStyle/>
          <a:p>
            <a:pPr algn="r">
              <a:lnSpc>
                <a:spcPts val="4000"/>
              </a:lnSpc>
            </a:pPr>
            <a:r>
              <a:rPr lang="pt-BR" dirty="0" smtClean="0">
                <a:solidFill>
                  <a:schemeClr val="bg1"/>
                </a:solidFill>
              </a:rPr>
              <a:t>Quando</a:t>
            </a:r>
            <a:br>
              <a:rPr lang="pt-BR" dirty="0" smtClean="0">
                <a:solidFill>
                  <a:schemeClr val="bg1"/>
                </a:solidFill>
              </a:rPr>
            </a:br>
            <a:r>
              <a:rPr lang="pt-BR" dirty="0" smtClean="0">
                <a:solidFill>
                  <a:schemeClr val="bg1"/>
                </a:solidFill>
              </a:rPr>
              <a:t>usar?</a:t>
            </a:r>
            <a:endParaRPr lang="pt-BR" dirty="0">
              <a:solidFill>
                <a:schemeClr val="bg1"/>
              </a:solidFill>
            </a:endParaRPr>
          </a:p>
        </p:txBody>
      </p:sp>
      <p:sp>
        <p:nvSpPr>
          <p:cNvPr id="3" name="Espaço Reservado para Conteúdo 2"/>
          <p:cNvSpPr>
            <a:spLocks noGrp="1"/>
          </p:cNvSpPr>
          <p:nvPr>
            <p:ph idx="1"/>
          </p:nvPr>
        </p:nvSpPr>
        <p:spPr>
          <a:xfrm>
            <a:off x="7390164" y="1559533"/>
            <a:ext cx="3784116" cy="3651195"/>
          </a:xfrm>
        </p:spPr>
        <p:txBody>
          <a:bodyPr>
            <a:normAutofit/>
          </a:bodyPr>
          <a:lstStyle/>
          <a:p>
            <a:pPr marL="0" indent="0">
              <a:buNone/>
            </a:pPr>
            <a:r>
              <a:rPr lang="pt-BR" b="1" dirty="0">
                <a:solidFill>
                  <a:srgbClr val="7030A0"/>
                </a:solidFill>
              </a:rPr>
              <a:t>Construir </a:t>
            </a:r>
            <a:r>
              <a:rPr lang="pt-BR" b="1" dirty="0" smtClean="0">
                <a:solidFill>
                  <a:srgbClr val="7030A0"/>
                </a:solidFill>
              </a:rPr>
              <a:t>Imagem/Reputação</a:t>
            </a:r>
            <a:endParaRPr lang="pt-BR" b="1" dirty="0">
              <a:solidFill>
                <a:srgbClr val="7030A0"/>
              </a:solidFill>
            </a:endParaRPr>
          </a:p>
          <a:p>
            <a:pPr marL="0" indent="0">
              <a:buNone/>
            </a:pPr>
            <a:r>
              <a:rPr lang="pt-BR" sz="1800" dirty="0" smtClean="0">
                <a:solidFill>
                  <a:schemeClr val="bg1"/>
                </a:solidFill>
              </a:rPr>
              <a:t>Empresas </a:t>
            </a:r>
            <a:r>
              <a:rPr lang="pt-BR" sz="1800" dirty="0">
                <a:solidFill>
                  <a:schemeClr val="bg1"/>
                </a:solidFill>
              </a:rPr>
              <a:t>consideradas relevantes por seus </a:t>
            </a:r>
            <a:r>
              <a:rPr lang="pt-BR" sz="1800" i="1" dirty="0" err="1">
                <a:solidFill>
                  <a:schemeClr val="bg1"/>
                </a:solidFill>
              </a:rPr>
              <a:t>stakeholders</a:t>
            </a:r>
            <a:r>
              <a:rPr lang="pt-BR" sz="1800" dirty="0">
                <a:solidFill>
                  <a:schemeClr val="bg1"/>
                </a:solidFill>
              </a:rPr>
              <a:t> são aquelas orientadas por propósitos. A construção deste patrimônio é um dos trabalhos mais belos e árduos dentro de uma organização e deve ser sustentado por um plano estratégico de identificação, implantação e consolidação de ações e discursos.  </a:t>
            </a:r>
          </a:p>
        </p:txBody>
      </p:sp>
      <p:sp>
        <p:nvSpPr>
          <p:cNvPr id="5" name="Elipse 4"/>
          <p:cNvSpPr/>
          <p:nvPr/>
        </p:nvSpPr>
        <p:spPr>
          <a:xfrm>
            <a:off x="-1430471" y="1008761"/>
            <a:ext cx="4984749" cy="4984749"/>
          </a:xfrm>
          <a:prstGeom prst="ellipse">
            <a:avLst/>
          </a:prstGeom>
          <a:noFill/>
          <a:ln w="571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p:nvPicPr>
        <p:blipFill rotWithShape="1">
          <a:blip r:embed="rId2" cstate="print">
            <a:extLst>
              <a:ext uri="{28A0092B-C50C-407E-A947-70E740481C1C}">
                <a14:useLocalDpi xmlns:a14="http://schemas.microsoft.com/office/drawing/2010/main" val="0"/>
              </a:ext>
            </a:extLst>
          </a:blip>
          <a:srcRect l="-1631" t="57474" r="64920" b="-1048"/>
          <a:stretch/>
        </p:blipFill>
        <p:spPr>
          <a:xfrm>
            <a:off x="560645" y="2757304"/>
            <a:ext cx="1270781" cy="1210262"/>
          </a:xfrm>
          <a:prstGeom prst="rect">
            <a:avLst/>
          </a:prstGeom>
        </p:spPr>
      </p:pic>
      <p:cxnSp>
        <p:nvCxnSpPr>
          <p:cNvPr id="11" name="Conector reto 10"/>
          <p:cNvCxnSpPr/>
          <p:nvPr/>
        </p:nvCxnSpPr>
        <p:spPr>
          <a:xfrm>
            <a:off x="6571279" y="774915"/>
            <a:ext cx="0" cy="51299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907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0"/>
            <a:ext cx="12192000"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a:xfrm>
            <a:off x="3989524" y="2397551"/>
            <a:ext cx="2168472" cy="1929768"/>
          </a:xfrm>
        </p:spPr>
        <p:txBody>
          <a:bodyPr/>
          <a:lstStyle/>
          <a:p>
            <a:pPr algn="r">
              <a:lnSpc>
                <a:spcPts val="4000"/>
              </a:lnSpc>
            </a:pPr>
            <a:r>
              <a:rPr lang="pt-BR" dirty="0" smtClean="0">
                <a:solidFill>
                  <a:schemeClr val="bg1"/>
                </a:solidFill>
              </a:rPr>
              <a:t>Quando</a:t>
            </a:r>
            <a:br>
              <a:rPr lang="pt-BR" dirty="0" smtClean="0">
                <a:solidFill>
                  <a:schemeClr val="bg1"/>
                </a:solidFill>
              </a:rPr>
            </a:br>
            <a:r>
              <a:rPr lang="pt-BR" dirty="0" smtClean="0">
                <a:solidFill>
                  <a:schemeClr val="bg1"/>
                </a:solidFill>
              </a:rPr>
              <a:t>usar?</a:t>
            </a:r>
            <a:endParaRPr lang="pt-BR" dirty="0">
              <a:solidFill>
                <a:schemeClr val="bg1"/>
              </a:solidFill>
            </a:endParaRPr>
          </a:p>
        </p:txBody>
      </p:sp>
      <p:sp>
        <p:nvSpPr>
          <p:cNvPr id="3" name="Espaço Reservado para Conteúdo 2"/>
          <p:cNvSpPr>
            <a:spLocks noGrp="1"/>
          </p:cNvSpPr>
          <p:nvPr>
            <p:ph idx="1"/>
          </p:nvPr>
        </p:nvSpPr>
        <p:spPr>
          <a:xfrm>
            <a:off x="7312672" y="893100"/>
            <a:ext cx="3892604" cy="4763781"/>
          </a:xfrm>
        </p:spPr>
        <p:txBody>
          <a:bodyPr>
            <a:normAutofit/>
          </a:bodyPr>
          <a:lstStyle/>
          <a:p>
            <a:pPr marL="0" indent="0">
              <a:lnSpc>
                <a:spcPct val="100000"/>
              </a:lnSpc>
              <a:buNone/>
            </a:pPr>
            <a:r>
              <a:rPr lang="pt-BR" b="1" dirty="0" smtClean="0">
                <a:solidFill>
                  <a:srgbClr val="ED6601"/>
                </a:solidFill>
              </a:rPr>
              <a:t>Reverter</a:t>
            </a:r>
            <a:br>
              <a:rPr lang="pt-BR" b="1" dirty="0" smtClean="0">
                <a:solidFill>
                  <a:srgbClr val="ED6601"/>
                </a:solidFill>
              </a:rPr>
            </a:br>
            <a:r>
              <a:rPr lang="pt-BR" b="1" dirty="0" smtClean="0">
                <a:solidFill>
                  <a:srgbClr val="ED6601"/>
                </a:solidFill>
              </a:rPr>
              <a:t>Imagem/Reputação</a:t>
            </a:r>
            <a:endParaRPr lang="pt-BR" b="1" dirty="0">
              <a:solidFill>
                <a:srgbClr val="ED6601"/>
              </a:solidFill>
            </a:endParaRPr>
          </a:p>
          <a:p>
            <a:pPr marL="0" indent="0">
              <a:lnSpc>
                <a:spcPct val="100000"/>
              </a:lnSpc>
              <a:buNone/>
            </a:pPr>
            <a:r>
              <a:rPr lang="pt-BR" sz="1800" dirty="0" smtClean="0">
                <a:solidFill>
                  <a:schemeClr val="bg1"/>
                </a:solidFill>
              </a:rPr>
              <a:t>Empresas </a:t>
            </a:r>
            <a:r>
              <a:rPr lang="pt-BR" sz="1800" dirty="0">
                <a:solidFill>
                  <a:schemeClr val="bg1"/>
                </a:solidFill>
              </a:rPr>
              <a:t>que passaram, estão passando ou querem evitar passar por possíveis danos de imagem e credibilidade junto aos seus </a:t>
            </a:r>
            <a:r>
              <a:rPr lang="pt-BR" sz="1800" i="1" dirty="0" err="1">
                <a:solidFill>
                  <a:schemeClr val="bg1"/>
                </a:solidFill>
              </a:rPr>
              <a:t>stakeholders</a:t>
            </a:r>
            <a:r>
              <a:rPr lang="pt-BR" sz="1800" i="1" dirty="0">
                <a:solidFill>
                  <a:schemeClr val="bg1"/>
                </a:solidFill>
              </a:rPr>
              <a:t> </a:t>
            </a:r>
            <a:r>
              <a:rPr lang="pt-BR" sz="1800" dirty="0">
                <a:solidFill>
                  <a:schemeClr val="bg1"/>
                </a:solidFill>
              </a:rPr>
              <a:t>prioritários: funcionários, comunidade, consumidores/clientes, fornecedores, parceiros de negócios, acionistas, entre outros. </a:t>
            </a:r>
          </a:p>
          <a:p>
            <a:pPr marL="0" indent="0">
              <a:lnSpc>
                <a:spcPct val="100000"/>
              </a:lnSpc>
              <a:buNone/>
            </a:pPr>
            <a:r>
              <a:rPr lang="pt-BR" sz="1800" dirty="0">
                <a:solidFill>
                  <a:schemeClr val="bg1"/>
                </a:solidFill>
              </a:rPr>
              <a:t>Dependendo </a:t>
            </a:r>
            <a:r>
              <a:rPr lang="pt-BR" sz="1800" dirty="0" smtClean="0">
                <a:solidFill>
                  <a:schemeClr val="bg1"/>
                </a:solidFill>
              </a:rPr>
              <a:t>do grau de redução do Capital </a:t>
            </a:r>
            <a:r>
              <a:rPr lang="pt-BR" sz="1800" dirty="0" err="1" smtClean="0">
                <a:solidFill>
                  <a:schemeClr val="bg1"/>
                </a:solidFill>
              </a:rPr>
              <a:t>Reputacional</a:t>
            </a:r>
            <a:r>
              <a:rPr lang="pt-BR" sz="1800" dirty="0" smtClean="0">
                <a:solidFill>
                  <a:schemeClr val="bg1"/>
                </a:solidFill>
              </a:rPr>
              <a:t>, os </a:t>
            </a:r>
            <a:r>
              <a:rPr lang="pt-BR" sz="1800" dirty="0">
                <a:solidFill>
                  <a:schemeClr val="bg1"/>
                </a:solidFill>
              </a:rPr>
              <a:t>danos na imagem ou na reputação podem levar muito tempo para serem recuperados.</a:t>
            </a:r>
          </a:p>
        </p:txBody>
      </p:sp>
      <p:sp>
        <p:nvSpPr>
          <p:cNvPr id="5" name="Elipse 4"/>
          <p:cNvSpPr/>
          <p:nvPr/>
        </p:nvSpPr>
        <p:spPr>
          <a:xfrm>
            <a:off x="-1430471" y="1008761"/>
            <a:ext cx="4984749" cy="498474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p:cNvPicPr>
            <a:picLocks noChangeAspect="1"/>
          </p:cNvPicPr>
          <p:nvPr/>
        </p:nvPicPr>
        <p:blipFill rotWithShape="1">
          <a:blip r:embed="rId2" cstate="print">
            <a:extLst>
              <a:ext uri="{28A0092B-C50C-407E-A947-70E740481C1C}">
                <a14:useLocalDpi xmlns:a14="http://schemas.microsoft.com/office/drawing/2010/main" val="0"/>
              </a:ext>
            </a:extLst>
          </a:blip>
          <a:srcRect l="-1631" t="57474" r="64920" b="-1048"/>
          <a:stretch/>
        </p:blipFill>
        <p:spPr>
          <a:xfrm>
            <a:off x="560645" y="2757304"/>
            <a:ext cx="1270781" cy="1210262"/>
          </a:xfrm>
          <a:prstGeom prst="rect">
            <a:avLst/>
          </a:prstGeom>
        </p:spPr>
      </p:pic>
      <p:cxnSp>
        <p:nvCxnSpPr>
          <p:cNvPr id="8" name="Conector reto 7"/>
          <p:cNvCxnSpPr/>
          <p:nvPr/>
        </p:nvCxnSpPr>
        <p:spPr>
          <a:xfrm>
            <a:off x="6571279" y="774915"/>
            <a:ext cx="0" cy="51299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riângulo isósceles 9"/>
          <p:cNvSpPr/>
          <p:nvPr/>
        </p:nvSpPr>
        <p:spPr>
          <a:xfrm rot="18867664">
            <a:off x="2587182" y="1537341"/>
            <a:ext cx="376978" cy="3249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834578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6835" y="0"/>
            <a:ext cx="12192000" cy="6858000"/>
          </a:xfrm>
          <a:prstGeom prst="rect">
            <a:avLst/>
          </a:prstGeom>
          <a:solidFill>
            <a:srgbClr val="142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spaço Reservado para Conteúdo 2"/>
          <p:cNvSpPr>
            <a:spLocks noGrp="1"/>
          </p:cNvSpPr>
          <p:nvPr>
            <p:ph idx="1"/>
          </p:nvPr>
        </p:nvSpPr>
        <p:spPr>
          <a:xfrm>
            <a:off x="7001738" y="985542"/>
            <a:ext cx="3418716" cy="368818"/>
          </a:xfrm>
        </p:spPr>
        <p:txBody>
          <a:bodyPr>
            <a:noAutofit/>
          </a:bodyPr>
          <a:lstStyle/>
          <a:p>
            <a:pPr marL="0" indent="0">
              <a:buNone/>
            </a:pPr>
            <a:r>
              <a:rPr lang="pt-BR" sz="1800" b="1" dirty="0" smtClean="0">
                <a:solidFill>
                  <a:schemeClr val="bg1"/>
                </a:solidFill>
              </a:rPr>
              <a:t>Entender</a:t>
            </a:r>
            <a:r>
              <a:rPr lang="pt-BR" sz="1800" dirty="0" smtClean="0">
                <a:solidFill>
                  <a:schemeClr val="bg1"/>
                </a:solidFill>
              </a:rPr>
              <a:t> </a:t>
            </a:r>
            <a:r>
              <a:rPr lang="pt-BR" sz="1800" dirty="0">
                <a:solidFill>
                  <a:schemeClr val="bg1"/>
                </a:solidFill>
              </a:rPr>
              <a:t>o cenário </a:t>
            </a:r>
            <a:r>
              <a:rPr lang="pt-BR" sz="1800" dirty="0" smtClean="0">
                <a:solidFill>
                  <a:schemeClr val="bg1"/>
                </a:solidFill>
              </a:rPr>
              <a:t>situacional</a:t>
            </a:r>
            <a:endParaRPr lang="pt-BR" sz="1800" dirty="0">
              <a:solidFill>
                <a:schemeClr val="bg1"/>
              </a:solidFill>
            </a:endParaRPr>
          </a:p>
        </p:txBody>
      </p:sp>
      <p:pic>
        <p:nvPicPr>
          <p:cNvPr id="6" name="Imagem 5"/>
          <p:cNvPicPr>
            <a:picLocks noChangeAspect="1"/>
          </p:cNvPicPr>
          <p:nvPr/>
        </p:nvPicPr>
        <p:blipFill rotWithShape="1">
          <a:blip r:embed="rId2" cstate="print">
            <a:extLst>
              <a:ext uri="{28A0092B-C50C-407E-A947-70E740481C1C}">
                <a14:useLocalDpi xmlns:a14="http://schemas.microsoft.com/office/drawing/2010/main" val="0"/>
              </a:ext>
            </a:extLst>
          </a:blip>
          <a:srcRect l="-1631" t="57474" r="64920" b="-1048"/>
          <a:stretch/>
        </p:blipFill>
        <p:spPr>
          <a:xfrm>
            <a:off x="2582041" y="4784416"/>
            <a:ext cx="833585" cy="793887"/>
          </a:xfrm>
          <a:prstGeom prst="rect">
            <a:avLst/>
          </a:prstGeom>
        </p:spPr>
      </p:pic>
      <p:sp>
        <p:nvSpPr>
          <p:cNvPr id="2" name="Retângulo 1"/>
          <p:cNvSpPr/>
          <p:nvPr/>
        </p:nvSpPr>
        <p:spPr>
          <a:xfrm>
            <a:off x="1037579" y="1495011"/>
            <a:ext cx="3790935" cy="1438855"/>
          </a:xfrm>
          <a:prstGeom prst="rect">
            <a:avLst/>
          </a:prstGeom>
        </p:spPr>
        <p:txBody>
          <a:bodyPr wrap="square">
            <a:spAutoFit/>
          </a:bodyPr>
          <a:lstStyle/>
          <a:p>
            <a:pPr algn="ctr">
              <a:lnSpc>
                <a:spcPts val="3500"/>
              </a:lnSpc>
            </a:pPr>
            <a:r>
              <a:rPr lang="pt-BR" sz="3600" b="1" dirty="0" smtClean="0">
                <a:solidFill>
                  <a:srgbClr val="ED6601"/>
                </a:solidFill>
              </a:rPr>
              <a:t>DIFERENCIAIS</a:t>
            </a:r>
            <a:br>
              <a:rPr lang="pt-BR" sz="3600" b="1" dirty="0" smtClean="0">
                <a:solidFill>
                  <a:srgbClr val="ED6601"/>
                </a:solidFill>
              </a:rPr>
            </a:br>
            <a:r>
              <a:rPr lang="pt-BR" sz="3600" dirty="0">
                <a:solidFill>
                  <a:schemeClr val="bg1"/>
                </a:solidFill>
              </a:rPr>
              <a:t>D</a:t>
            </a:r>
            <a:r>
              <a:rPr lang="pt-BR" sz="3600" dirty="0" smtClean="0">
                <a:solidFill>
                  <a:schemeClr val="bg1"/>
                </a:solidFill>
              </a:rPr>
              <a:t>o diagnóstico</a:t>
            </a:r>
            <a:br>
              <a:rPr lang="pt-BR" sz="3600" dirty="0" smtClean="0">
                <a:solidFill>
                  <a:schemeClr val="bg1"/>
                </a:solidFill>
              </a:rPr>
            </a:br>
            <a:r>
              <a:rPr lang="pt-BR" sz="3600" dirty="0" smtClean="0">
                <a:solidFill>
                  <a:schemeClr val="bg1"/>
                </a:solidFill>
              </a:rPr>
              <a:t>à </a:t>
            </a:r>
            <a:r>
              <a:rPr lang="pt-BR" sz="3600" dirty="0">
                <a:solidFill>
                  <a:schemeClr val="bg1"/>
                </a:solidFill>
              </a:rPr>
              <a:t>execução </a:t>
            </a:r>
          </a:p>
        </p:txBody>
      </p:sp>
      <p:sp>
        <p:nvSpPr>
          <p:cNvPr id="8" name="Retângulo 7"/>
          <p:cNvSpPr/>
          <p:nvPr/>
        </p:nvSpPr>
        <p:spPr>
          <a:xfrm>
            <a:off x="1469978" y="2949364"/>
            <a:ext cx="2988128" cy="1323439"/>
          </a:xfrm>
          <a:prstGeom prst="rect">
            <a:avLst/>
          </a:prstGeom>
        </p:spPr>
        <p:txBody>
          <a:bodyPr wrap="square">
            <a:spAutoFit/>
          </a:bodyPr>
          <a:lstStyle/>
          <a:p>
            <a:pPr algn="ctr"/>
            <a:r>
              <a:rPr lang="pt-BR" sz="2000" dirty="0" smtClean="0">
                <a:solidFill>
                  <a:schemeClr val="bg1"/>
                </a:solidFill>
              </a:rPr>
              <a:t>Diferente </a:t>
            </a:r>
            <a:r>
              <a:rPr lang="pt-BR" sz="2000" dirty="0">
                <a:solidFill>
                  <a:schemeClr val="bg1"/>
                </a:solidFill>
              </a:rPr>
              <a:t>de qualquer outra metodologia disponível no mercado, o CR359</a:t>
            </a:r>
            <a:r>
              <a:rPr lang="pt-BR" sz="2000" baseline="30000" dirty="0">
                <a:solidFill>
                  <a:schemeClr val="bg1"/>
                </a:solidFill>
              </a:rPr>
              <a:t>®</a:t>
            </a:r>
            <a:r>
              <a:rPr lang="pt-BR" sz="2000" dirty="0">
                <a:solidFill>
                  <a:schemeClr val="bg1"/>
                </a:solidFill>
              </a:rPr>
              <a:t> se propõe a:</a:t>
            </a:r>
          </a:p>
        </p:txBody>
      </p:sp>
      <p:sp>
        <p:nvSpPr>
          <p:cNvPr id="9" name="Espaço Reservado para Conteúdo 2"/>
          <p:cNvSpPr txBox="1">
            <a:spLocks/>
          </p:cNvSpPr>
          <p:nvPr/>
        </p:nvSpPr>
        <p:spPr>
          <a:xfrm>
            <a:off x="6296413" y="2929348"/>
            <a:ext cx="5335167" cy="9684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1800" b="1" dirty="0" smtClean="0">
                <a:solidFill>
                  <a:schemeClr val="bg1"/>
                </a:solidFill>
              </a:rPr>
              <a:t>Apontar</a:t>
            </a:r>
            <a:r>
              <a:rPr lang="pt-BR" sz="1800" dirty="0" smtClean="0">
                <a:solidFill>
                  <a:schemeClr val="bg1"/>
                </a:solidFill>
              </a:rPr>
              <a:t> direcionamentos estratégicos necessários para manutenção ou retomada de imagem/reputação de marca, definindo seus respectivos </a:t>
            </a:r>
            <a:r>
              <a:rPr lang="pt-BR" sz="1800" dirty="0" err="1" smtClean="0">
                <a:solidFill>
                  <a:schemeClr val="bg1"/>
                </a:solidFill>
              </a:rPr>
              <a:t>KPIs</a:t>
            </a:r>
            <a:endParaRPr lang="pt-BR" sz="1800" dirty="0" smtClean="0">
              <a:solidFill>
                <a:schemeClr val="bg1"/>
              </a:solidFill>
            </a:endParaRPr>
          </a:p>
        </p:txBody>
      </p:sp>
      <p:sp>
        <p:nvSpPr>
          <p:cNvPr id="10" name="Espaço Reservado para Conteúdo 2"/>
          <p:cNvSpPr txBox="1">
            <a:spLocks/>
          </p:cNvSpPr>
          <p:nvPr/>
        </p:nvSpPr>
        <p:spPr>
          <a:xfrm>
            <a:off x="6538093" y="4321858"/>
            <a:ext cx="3028396" cy="5941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1800" b="1" dirty="0" smtClean="0">
                <a:solidFill>
                  <a:schemeClr val="bg1"/>
                </a:solidFill>
              </a:rPr>
              <a:t>Desenvolver, implementar e </a:t>
            </a:r>
            <a:r>
              <a:rPr lang="pt-BR" sz="1800" dirty="0" smtClean="0">
                <a:solidFill>
                  <a:schemeClr val="bg1"/>
                </a:solidFill>
              </a:rPr>
              <a:t> </a:t>
            </a:r>
            <a:r>
              <a:rPr lang="pt-BR" sz="1800" b="1" dirty="0" smtClean="0">
                <a:solidFill>
                  <a:schemeClr val="bg1"/>
                </a:solidFill>
              </a:rPr>
              <a:t>acompanhar</a:t>
            </a:r>
            <a:r>
              <a:rPr lang="pt-BR" sz="1800" dirty="0" smtClean="0">
                <a:solidFill>
                  <a:schemeClr val="bg1"/>
                </a:solidFill>
              </a:rPr>
              <a:t> o plano de comunicação estratégica</a:t>
            </a:r>
            <a:endParaRPr lang="pt-BR" sz="1800" dirty="0">
              <a:solidFill>
                <a:schemeClr val="bg1"/>
              </a:solidFill>
            </a:endParaRPr>
          </a:p>
        </p:txBody>
      </p:sp>
      <p:sp>
        <p:nvSpPr>
          <p:cNvPr id="11" name="Espaço Reservado para Conteúdo 2"/>
          <p:cNvSpPr txBox="1">
            <a:spLocks/>
          </p:cNvSpPr>
          <p:nvPr/>
        </p:nvSpPr>
        <p:spPr>
          <a:xfrm>
            <a:off x="7195570" y="5499212"/>
            <a:ext cx="3502910" cy="11560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1800" b="1" dirty="0" smtClean="0">
                <a:solidFill>
                  <a:schemeClr val="bg1"/>
                </a:solidFill>
              </a:rPr>
              <a:t>Monitorar</a:t>
            </a:r>
            <a:r>
              <a:rPr lang="pt-BR" sz="1800" dirty="0" smtClean="0">
                <a:solidFill>
                  <a:schemeClr val="bg1"/>
                </a:solidFill>
              </a:rPr>
              <a:t> a evolução ou melhoria da reputação da empresa</a:t>
            </a:r>
          </a:p>
          <a:p>
            <a:pPr marL="0" indent="0">
              <a:buNone/>
            </a:pPr>
            <a:endParaRPr lang="pt-BR" sz="1800" dirty="0" smtClean="0">
              <a:solidFill>
                <a:schemeClr val="bg1"/>
              </a:solidFill>
            </a:endParaRPr>
          </a:p>
          <a:p>
            <a:pPr marL="0" indent="0">
              <a:buNone/>
            </a:pPr>
            <a:r>
              <a:rPr lang="pt-BR" sz="1800" dirty="0" smtClean="0">
                <a:solidFill>
                  <a:schemeClr val="bg1"/>
                </a:solidFill>
              </a:rPr>
              <a:t>	</a:t>
            </a:r>
            <a:endParaRPr lang="pt-BR" sz="1800" dirty="0">
              <a:solidFill>
                <a:schemeClr val="bg1"/>
              </a:solidFill>
            </a:endParaRPr>
          </a:p>
        </p:txBody>
      </p:sp>
      <p:sp>
        <p:nvSpPr>
          <p:cNvPr id="13" name="Espaço Reservado para Conteúdo 2"/>
          <p:cNvSpPr txBox="1">
            <a:spLocks/>
          </p:cNvSpPr>
          <p:nvPr/>
        </p:nvSpPr>
        <p:spPr>
          <a:xfrm>
            <a:off x="6510553" y="1870147"/>
            <a:ext cx="5121028" cy="6095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1800" b="1" dirty="0" smtClean="0">
                <a:solidFill>
                  <a:schemeClr val="bg1"/>
                </a:solidFill>
              </a:rPr>
              <a:t>Auditar</a:t>
            </a:r>
            <a:r>
              <a:rPr lang="pt-BR" sz="1800" dirty="0" smtClean="0">
                <a:solidFill>
                  <a:schemeClr val="bg1"/>
                </a:solidFill>
              </a:rPr>
              <a:t> a opinião dos </a:t>
            </a:r>
            <a:r>
              <a:rPr lang="pt-BR" sz="1800" i="1" dirty="0" err="1" smtClean="0">
                <a:solidFill>
                  <a:schemeClr val="bg1"/>
                </a:solidFill>
              </a:rPr>
              <a:t>multistakeholders</a:t>
            </a:r>
            <a:r>
              <a:rPr lang="pt-BR" sz="1800" dirty="0" smtClean="0">
                <a:solidFill>
                  <a:schemeClr val="bg1"/>
                </a:solidFill>
              </a:rPr>
              <a:t> da marca, por meio de abordagens  quantitativa e qualitativa</a:t>
            </a:r>
            <a:endParaRPr lang="pt-BR" sz="1800" dirty="0">
              <a:solidFill>
                <a:schemeClr val="bg1"/>
              </a:solidFill>
            </a:endParaRPr>
          </a:p>
        </p:txBody>
      </p:sp>
      <p:sp>
        <p:nvSpPr>
          <p:cNvPr id="36" name="Elipse 35"/>
          <p:cNvSpPr/>
          <p:nvPr/>
        </p:nvSpPr>
        <p:spPr>
          <a:xfrm>
            <a:off x="5763890" y="-795388"/>
            <a:ext cx="8221057" cy="82210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Elipse 38"/>
          <p:cNvSpPr/>
          <p:nvPr/>
        </p:nvSpPr>
        <p:spPr>
          <a:xfrm>
            <a:off x="6012573" y="734703"/>
            <a:ext cx="814783" cy="814783"/>
          </a:xfrm>
          <a:prstGeom prst="ellipse">
            <a:avLst/>
          </a:prstGeom>
          <a:solidFill>
            <a:srgbClr val="ED66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Elipse 39"/>
          <p:cNvSpPr/>
          <p:nvPr/>
        </p:nvSpPr>
        <p:spPr>
          <a:xfrm>
            <a:off x="5514637" y="1742901"/>
            <a:ext cx="814783" cy="814783"/>
          </a:xfrm>
          <a:prstGeom prst="ellipse">
            <a:avLst/>
          </a:prstGeom>
          <a:solidFill>
            <a:srgbClr val="ED66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Elipse 40"/>
          <p:cNvSpPr/>
          <p:nvPr/>
        </p:nvSpPr>
        <p:spPr>
          <a:xfrm>
            <a:off x="5322262" y="3032455"/>
            <a:ext cx="814783" cy="814783"/>
          </a:xfrm>
          <a:prstGeom prst="ellipse">
            <a:avLst/>
          </a:prstGeom>
          <a:solidFill>
            <a:srgbClr val="ED66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Elipse 41"/>
          <p:cNvSpPr/>
          <p:nvPr/>
        </p:nvSpPr>
        <p:spPr>
          <a:xfrm>
            <a:off x="5582757" y="4252325"/>
            <a:ext cx="814783" cy="814783"/>
          </a:xfrm>
          <a:prstGeom prst="ellipse">
            <a:avLst/>
          </a:prstGeom>
          <a:solidFill>
            <a:srgbClr val="ED66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Elipse 42"/>
          <p:cNvSpPr/>
          <p:nvPr/>
        </p:nvSpPr>
        <p:spPr>
          <a:xfrm>
            <a:off x="6251074" y="5482053"/>
            <a:ext cx="814783" cy="814783"/>
          </a:xfrm>
          <a:prstGeom prst="ellipse">
            <a:avLst/>
          </a:prstGeom>
          <a:solidFill>
            <a:srgbClr val="ED660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3411069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7930</TotalTime>
  <Words>511</Words>
  <Application>Microsoft Office PowerPoint</Application>
  <PresentationFormat>Widescreen</PresentationFormat>
  <Paragraphs>74</Paragraphs>
  <Slides>13</Slides>
  <Notes>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13</vt:i4>
      </vt:variant>
    </vt:vector>
  </HeadingPairs>
  <TitlesOfParts>
    <vt:vector size="20" baseType="lpstr">
      <vt:lpstr>DFKai-SB</vt:lpstr>
      <vt:lpstr>Arial</vt:lpstr>
      <vt:lpstr>Calibri</vt:lpstr>
      <vt:lpstr>Franklin Gothic Book</vt:lpstr>
      <vt:lpstr>Franklin Gothic Medium</vt:lpstr>
      <vt:lpstr>ヒラギノ角ゴ ProN W3</vt:lpstr>
      <vt:lpstr>Tema do Office</vt:lpstr>
      <vt:lpstr>Apresentação do PowerPoint</vt:lpstr>
      <vt:lpstr>Duas empresas, um único foco: o cliente</vt:lpstr>
      <vt:lpstr>Mais profundidade com mais leveza</vt:lpstr>
      <vt:lpstr>Vamos ao</vt:lpstr>
      <vt:lpstr>O que é</vt:lpstr>
      <vt:lpstr>Por que 359 e não 360?</vt:lpstr>
      <vt:lpstr>Quando usar?</vt:lpstr>
      <vt:lpstr>Quando usar?</vt:lpstr>
      <vt:lpstr>Apresentação do PowerPoint</vt:lpstr>
      <vt:lpstr>Apresentação do PowerPoint</vt:lpstr>
      <vt:lpstr>Quem somos </vt:lpstr>
      <vt:lpstr>      Nossas credenciais  G&amp;A - 27 anos de atuação no mercado de relações públicas, vastíssima experiência na condução de projetos de comunicação para várias indústrias. São inúmeros cases de sucesso no relacionamento com os todos os principais stakeholders de uma empresa como funcionários, acionistas, imprensa, governo, associações, sindicatos, clientes, fornecedores, comunidade local, parceiros de negócios, concorrentes.  Instituto Marca &amp; Reputação (IMR) - fundado por ex-executivas com quase 30 anos de atuação em empresas nacionais e internacionais, nas áreas de public affairs, MKT e pesquisa, hoje liderando projetos para fortalecimento de imagem e reputação de marcas e instituições.  </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 360</dc:title>
  <dc:creator>Lais Guarizzi</dc:creator>
  <cp:lastModifiedBy>Lais Guarizzi</cp:lastModifiedBy>
  <cp:revision>142</cp:revision>
  <cp:lastPrinted>2017-01-17T19:50:33Z</cp:lastPrinted>
  <dcterms:created xsi:type="dcterms:W3CDTF">2016-10-31T20:08:24Z</dcterms:created>
  <dcterms:modified xsi:type="dcterms:W3CDTF">2017-03-07T12:52:45Z</dcterms:modified>
</cp:coreProperties>
</file>